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3" r:id="rId2"/>
  </p:sldMasterIdLst>
  <p:notesMasterIdLst>
    <p:notesMasterId r:id="rId20"/>
  </p:notesMasterIdLst>
  <p:sldIdLst>
    <p:sldId id="256" r:id="rId3"/>
    <p:sldId id="257" r:id="rId4"/>
    <p:sldId id="258" r:id="rId5"/>
    <p:sldId id="259" r:id="rId6"/>
    <p:sldId id="304" r:id="rId7"/>
    <p:sldId id="306" r:id="rId8"/>
    <p:sldId id="308" r:id="rId9"/>
    <p:sldId id="310" r:id="rId10"/>
    <p:sldId id="311" r:id="rId11"/>
    <p:sldId id="314" r:id="rId12"/>
    <p:sldId id="315" r:id="rId13"/>
    <p:sldId id="317" r:id="rId14"/>
    <p:sldId id="318" r:id="rId15"/>
    <p:sldId id="319" r:id="rId16"/>
    <p:sldId id="320" r:id="rId17"/>
    <p:sldId id="321" r:id="rId18"/>
    <p:sldId id="303" r:id="rId19"/>
  </p:sldIdLst>
  <p:sldSz cx="12192000" cy="6858000"/>
  <p:notesSz cx="6858000" cy="9144000"/>
  <p:embeddedFontLst>
    <p:embeddedFont>
      <p:font typeface="Avenir Next LT Pro" panose="020B0504020202020204" pitchFamily="34" charset="0"/>
      <p:regular r:id="rId21"/>
      <p:bold r:id="rId22"/>
      <p:italic r:id="rId23"/>
      <p:boldItalic r:id="rId24"/>
    </p:embeddedFont>
    <p:embeddedFont>
      <p:font typeface="Raleway Thin" pitchFamily="2" charset="0"/>
      <p:regular r:id="rId25"/>
      <p:bold r:id="rId26"/>
      <p:italic r:id="rId27"/>
      <p:boldItalic r:id="rId28"/>
    </p:embeddedFont>
    <p:embeddedFont>
      <p:font typeface="Roboto Slab" pitchFamily="2" charset="0"/>
      <p:regular r:id="rId29"/>
      <p:bold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1" roundtripDataSignature="AMtx7mhv0iLuTNpbauFdsSizvdWhUlw4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61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64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480868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" type="title">
  <p:cSld name="TITLE">
    <p:bg>
      <p:bgPr>
        <a:gradFill>
          <a:gsLst>
            <a:gs pos="0">
              <a:srgbClr val="4C4C4C"/>
            </a:gs>
            <a:gs pos="50000">
              <a:srgbClr val="292929"/>
            </a:gs>
            <a:gs pos="100000">
              <a:schemeClr val="dk1"/>
            </a:gs>
          </a:gsLst>
          <a:lin ang="5400000" scaled="0"/>
        </a:gra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53"/>
          <p:cNvPicPr preferRelativeResize="0"/>
          <p:nvPr/>
        </p:nvPicPr>
        <p:blipFill rotWithShape="1">
          <a:blip r:embed="rId2">
            <a:alphaModFix amt="70000"/>
          </a:blip>
          <a:srcRect l="5826" r="4715"/>
          <a:stretch/>
        </p:blipFill>
        <p:spPr>
          <a:xfrm rot="5400000">
            <a:off x="2667003" y="-2909237"/>
            <a:ext cx="6858000" cy="1267647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53"/>
          <p:cNvSpPr txBox="1">
            <a:spLocks noGrp="1"/>
          </p:cNvSpPr>
          <p:nvPr>
            <p:ph type="ctrTitle"/>
          </p:nvPr>
        </p:nvSpPr>
        <p:spPr>
          <a:xfrm>
            <a:off x="1524000" y="169988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oboto Slab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3"/>
          <p:cNvSpPr txBox="1">
            <a:spLocks noGrp="1"/>
          </p:cNvSpPr>
          <p:nvPr>
            <p:ph type="subTitle" idx="1"/>
          </p:nvPr>
        </p:nvSpPr>
        <p:spPr>
          <a:xfrm>
            <a:off x="1524000" y="447449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pic>
        <p:nvPicPr>
          <p:cNvPr id="18" name="Google Shape;18;p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1713" y="-842213"/>
            <a:ext cx="6221029" cy="4388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sisältö">
  <p:cSld name="3 sisältö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4"/>
          <p:cNvSpPr/>
          <p:nvPr/>
        </p:nvSpPr>
        <p:spPr>
          <a:xfrm>
            <a:off x="0" y="0"/>
            <a:ext cx="12192000" cy="1989749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326E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" name="Google Shape;51;p54"/>
          <p:cNvPicPr preferRelativeResize="0"/>
          <p:nvPr/>
        </p:nvPicPr>
        <p:blipFill rotWithShape="1">
          <a:blip r:embed="rId2">
            <a:alphaModFix amt="70000"/>
          </a:blip>
          <a:srcRect l="4804" r="85284"/>
          <a:stretch/>
        </p:blipFill>
        <p:spPr>
          <a:xfrm rot="5400000">
            <a:off x="5598563" y="-5840798"/>
            <a:ext cx="994873" cy="1267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54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9446640" y="-329745"/>
            <a:ext cx="2465654" cy="1739428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54"/>
          <p:cNvSpPr txBox="1">
            <a:spLocks noGrp="1"/>
          </p:cNvSpPr>
          <p:nvPr>
            <p:ph type="title"/>
          </p:nvPr>
        </p:nvSpPr>
        <p:spPr>
          <a:xfrm>
            <a:off x="838200" y="1076647"/>
            <a:ext cx="10515600" cy="88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  <a:defRPr b="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57" name="Google Shape;57;p54"/>
          <p:cNvSpPr txBox="1">
            <a:spLocks noGrp="1"/>
          </p:cNvSpPr>
          <p:nvPr>
            <p:ph type="body" idx="1"/>
          </p:nvPr>
        </p:nvSpPr>
        <p:spPr>
          <a:xfrm>
            <a:off x="8048847" y="2193392"/>
            <a:ext cx="3304953" cy="391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54"/>
          <p:cNvSpPr txBox="1">
            <a:spLocks noGrp="1"/>
          </p:cNvSpPr>
          <p:nvPr>
            <p:ph type="body" idx="2"/>
          </p:nvPr>
        </p:nvSpPr>
        <p:spPr>
          <a:xfrm>
            <a:off x="4443523" y="2193392"/>
            <a:ext cx="3304953" cy="391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54"/>
          <p:cNvSpPr txBox="1">
            <a:spLocks noGrp="1"/>
          </p:cNvSpPr>
          <p:nvPr>
            <p:ph type="body" idx="3"/>
          </p:nvPr>
        </p:nvSpPr>
        <p:spPr>
          <a:xfrm>
            <a:off x="838200" y="2198222"/>
            <a:ext cx="3304953" cy="391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sisältö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55"/>
          <p:cNvSpPr/>
          <p:nvPr/>
        </p:nvSpPr>
        <p:spPr>
          <a:xfrm>
            <a:off x="0" y="0"/>
            <a:ext cx="12192000" cy="1989749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rgbClr val="326E4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2" name="Google Shape;62;p55"/>
          <p:cNvPicPr preferRelativeResize="0"/>
          <p:nvPr/>
        </p:nvPicPr>
        <p:blipFill rotWithShape="1">
          <a:blip r:embed="rId2">
            <a:alphaModFix amt="70000"/>
          </a:blip>
          <a:srcRect l="4804" r="85284"/>
          <a:stretch/>
        </p:blipFill>
        <p:spPr>
          <a:xfrm rot="5400000">
            <a:off x="5598563" y="-5840798"/>
            <a:ext cx="994873" cy="1267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55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9446640" y="-329745"/>
            <a:ext cx="2465654" cy="173942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55"/>
          <p:cNvSpPr txBox="1">
            <a:spLocks noGrp="1"/>
          </p:cNvSpPr>
          <p:nvPr>
            <p:ph type="title"/>
          </p:nvPr>
        </p:nvSpPr>
        <p:spPr>
          <a:xfrm>
            <a:off x="838200" y="1076647"/>
            <a:ext cx="10515600" cy="88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  <a:defRPr b="0" cap="none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5"/>
          <p:cNvSpPr txBox="1">
            <a:spLocks noGrp="1"/>
          </p:cNvSpPr>
          <p:nvPr>
            <p:ph type="body" idx="1"/>
          </p:nvPr>
        </p:nvSpPr>
        <p:spPr>
          <a:xfrm>
            <a:off x="838200" y="2211572"/>
            <a:ext cx="10515600" cy="391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" type="title">
  <p:cSld name="TITLE">
    <p:bg>
      <p:bgPr>
        <a:gradFill>
          <a:gsLst>
            <a:gs pos="0">
              <a:srgbClr val="4C4C4C"/>
            </a:gs>
            <a:gs pos="50000">
              <a:srgbClr val="292929"/>
            </a:gs>
            <a:gs pos="100000">
              <a:schemeClr val="dk1"/>
            </a:gs>
          </a:gsLst>
          <a:lin ang="5400000" scaled="0"/>
        </a:gra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52"/>
          <p:cNvPicPr preferRelativeResize="0"/>
          <p:nvPr/>
        </p:nvPicPr>
        <p:blipFill rotWithShape="1">
          <a:blip r:embed="rId2">
            <a:alphaModFix amt="70000"/>
          </a:blip>
          <a:srcRect l="5826" r="4715"/>
          <a:stretch/>
        </p:blipFill>
        <p:spPr>
          <a:xfrm rot="5400000">
            <a:off x="2667003" y="-2909237"/>
            <a:ext cx="6858000" cy="1267647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52"/>
          <p:cNvSpPr txBox="1">
            <a:spLocks noGrp="1"/>
          </p:cNvSpPr>
          <p:nvPr>
            <p:ph type="ctrTitle"/>
          </p:nvPr>
        </p:nvSpPr>
        <p:spPr>
          <a:xfrm>
            <a:off x="1524000" y="169988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oboto Slab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52"/>
          <p:cNvSpPr txBox="1">
            <a:spLocks noGrp="1"/>
          </p:cNvSpPr>
          <p:nvPr>
            <p:ph type="subTitle" idx="1"/>
          </p:nvPr>
        </p:nvSpPr>
        <p:spPr>
          <a:xfrm>
            <a:off x="1524000" y="447449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2" name="Google Shape;92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pic>
        <p:nvPicPr>
          <p:cNvPr id="95" name="Google Shape;95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1713" y="-842213"/>
            <a:ext cx="6221029" cy="43887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äliotsikko">
  <p:cSld name="Väliotsikko">
    <p:bg>
      <p:bgPr>
        <a:solidFill>
          <a:schemeClr val="dk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58"/>
          <p:cNvPicPr preferRelativeResize="0"/>
          <p:nvPr/>
        </p:nvPicPr>
        <p:blipFill rotWithShape="1">
          <a:blip r:embed="rId2">
            <a:alphaModFix amt="70000"/>
          </a:blip>
          <a:srcRect l="4804" r="85284"/>
          <a:stretch/>
        </p:blipFill>
        <p:spPr>
          <a:xfrm rot="5400000">
            <a:off x="5598563" y="-5840798"/>
            <a:ext cx="994873" cy="12676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58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9446640" y="-329745"/>
            <a:ext cx="2465654" cy="1739428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02" name="Google Shape;102;p58"/>
          <p:cNvSpPr txBox="1"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umma Sisältö oikealla marginaalilla">
  <p:cSld name="Tumma Sisältö oikealla marginaalilla">
    <p:bg>
      <p:bgPr>
        <a:solidFill>
          <a:schemeClr val="dk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56"/>
          <p:cNvPicPr preferRelativeResize="0"/>
          <p:nvPr/>
        </p:nvPicPr>
        <p:blipFill rotWithShape="1">
          <a:blip r:embed="rId2">
            <a:alphaModFix amt="70000"/>
          </a:blip>
          <a:srcRect l="4865" t="1911" r="14407" b="74632"/>
          <a:stretch/>
        </p:blipFill>
        <p:spPr>
          <a:xfrm rot="5400000">
            <a:off x="7276214" y="1942216"/>
            <a:ext cx="6857999" cy="2973572"/>
          </a:xfrm>
          <a:prstGeom prst="rect">
            <a:avLst/>
          </a:prstGeom>
          <a:solidFill>
            <a:srgbClr val="235A34"/>
          </a:solidFill>
          <a:ln>
            <a:noFill/>
          </a:ln>
        </p:spPr>
      </p:pic>
      <p:sp>
        <p:nvSpPr>
          <p:cNvPr id="105" name="Google Shape;105;p56"/>
          <p:cNvSpPr txBox="1">
            <a:spLocks noGrp="1"/>
          </p:cNvSpPr>
          <p:nvPr>
            <p:ph type="body" idx="1"/>
          </p:nvPr>
        </p:nvSpPr>
        <p:spPr>
          <a:xfrm>
            <a:off x="838200" y="2286000"/>
            <a:ext cx="7772400" cy="3588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56"/>
          <p:cNvSpPr txBox="1">
            <a:spLocks noGrp="1"/>
          </p:cNvSpPr>
          <p:nvPr>
            <p:ph type="title"/>
          </p:nvPr>
        </p:nvSpPr>
        <p:spPr>
          <a:xfrm>
            <a:off x="838200" y="728439"/>
            <a:ext cx="77724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pic>
        <p:nvPicPr>
          <p:cNvPr id="110" name="Google Shape;110;p56"/>
          <p:cNvPicPr preferRelativeResize="0"/>
          <p:nvPr/>
        </p:nvPicPr>
        <p:blipFill rotWithShape="1">
          <a:blip r:embed="rId3">
            <a:alphaModFix amt="85000"/>
          </a:blip>
          <a:srcRect/>
          <a:stretch/>
        </p:blipFill>
        <p:spPr>
          <a:xfrm>
            <a:off x="9446640" y="-329745"/>
            <a:ext cx="2465654" cy="1739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  <a:defRPr sz="4400" b="0" i="0" u="none" strike="noStrike" cap="none">
                <a:solidFill>
                  <a:schemeClr val="lt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lt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Roboto Slab"/>
              <a:buNone/>
              <a:defRPr sz="4400" b="0" i="0" u="none" strike="noStrike" cap="none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5" name="Google Shape;45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2"/>
                </a:solidFill>
                <a:latin typeface="Raleway Thin"/>
                <a:ea typeface="Raleway Thin"/>
                <a:cs typeface="Raleway Thin"/>
                <a:sym typeface="Raleway Thin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Google Shape;46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8" r:id="rId3"/>
    <p:sldLayoutId id="2147483659" r:id="rId4"/>
    <p:sldLayoutId id="2147483660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6.xml"/><Relationship Id="rId1" Type="http://schemas.openxmlformats.org/officeDocument/2006/relationships/video" Target="https://www.youtube.com/embed/MCUzmcDKLA4?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-t-pCcpAG-I?feature=oembed" TargetMode="Externa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"/>
          <p:cNvSpPr txBox="1">
            <a:spLocks noGrp="1"/>
          </p:cNvSpPr>
          <p:nvPr>
            <p:ph type="ctrTitle"/>
          </p:nvPr>
        </p:nvSpPr>
        <p:spPr>
          <a:xfrm>
            <a:off x="1524000" y="169988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oboto Slab"/>
              <a:buNone/>
            </a:pPr>
            <a:r>
              <a:rPr lang="fi-FI" b="1" dirty="0">
                <a:latin typeface="Avenir Next LT Pro" panose="020B0504020202020204" pitchFamily="34" charset="0"/>
              </a:rPr>
              <a:t>Tieluiska Oy</a:t>
            </a:r>
            <a:endParaRPr b="1" dirty="0">
              <a:latin typeface="Avenir Next LT Pro" panose="020B0504020202020204" pitchFamily="34" charset="0"/>
            </a:endParaRPr>
          </a:p>
        </p:txBody>
      </p:sp>
      <p:sp>
        <p:nvSpPr>
          <p:cNvPr id="125" name="Google Shape;125;p1"/>
          <p:cNvSpPr txBox="1">
            <a:spLocks noGrp="1"/>
          </p:cNvSpPr>
          <p:nvPr>
            <p:ph type="subTitle" idx="1"/>
          </p:nvPr>
        </p:nvSpPr>
        <p:spPr>
          <a:xfrm>
            <a:off x="1524000" y="447449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</a:pPr>
            <a:r>
              <a:rPr lang="fi-FI" dirty="0">
                <a:latin typeface="Avenir Next LT Pro" panose="020B0504020202020204" pitchFamily="34" charset="0"/>
              </a:rPr>
              <a:t>Rakennamme maan alta ja päältä</a:t>
            </a:r>
            <a:endParaRPr dirty="0"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"/>
          <p:cNvSpPr txBox="1">
            <a:spLocks noGrp="1"/>
          </p:cNvSpPr>
          <p:nvPr>
            <p:ph type="title"/>
          </p:nvPr>
        </p:nvSpPr>
        <p:spPr>
          <a:xfrm>
            <a:off x="838200" y="1076647"/>
            <a:ext cx="10515600" cy="88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</a:pPr>
            <a:r>
              <a:rPr lang="fi-FI" sz="3500" dirty="0">
                <a:latin typeface="Avenir Next LT Pro" panose="020B0504020202020204" pitchFamily="34" charset="0"/>
              </a:rPr>
              <a:t>Taustaa ja talous</a:t>
            </a:r>
            <a:endParaRPr sz="3500" dirty="0">
              <a:latin typeface="Avenir Next LT Pro" panose="020B0504020202020204" pitchFamily="34" charset="0"/>
            </a:endParaRPr>
          </a:p>
        </p:txBody>
      </p:sp>
      <p:sp>
        <p:nvSpPr>
          <p:cNvPr id="131" name="Google Shape;131;p2"/>
          <p:cNvSpPr txBox="1">
            <a:spLocks noGrp="1"/>
          </p:cNvSpPr>
          <p:nvPr>
            <p:ph type="body" idx="1"/>
          </p:nvPr>
        </p:nvSpPr>
        <p:spPr>
          <a:xfrm rot="10800000" flipH="1" flipV="1">
            <a:off x="9426309" y="6241002"/>
            <a:ext cx="3854981" cy="30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79"/>
              <a:buNone/>
            </a:pPr>
            <a:r>
              <a:rPr lang="fi-FI" sz="2000" dirty="0">
                <a:latin typeface="Avenir Next LT Pro" panose="020B0504020202020204" pitchFamily="34" charset="0"/>
              </a:rPr>
              <a:t>www.tieluiska.fi</a:t>
            </a:r>
            <a:endParaRPr sz="2000" dirty="0">
              <a:latin typeface="Avenir Next LT Pro" panose="020B0504020202020204" pitchFamily="34" charset="0"/>
            </a:endParaRPr>
          </a:p>
        </p:txBody>
      </p:sp>
      <p:pic>
        <p:nvPicPr>
          <p:cNvPr id="133" name="Google Shape;133;p2"/>
          <p:cNvPicPr preferRelativeResize="0">
            <a:picLocks noGrp="1"/>
          </p:cNvPicPr>
          <p:nvPr>
            <p:ph type="body" idx="3"/>
          </p:nvPr>
        </p:nvPicPr>
        <p:blipFill>
          <a:blip r:embed="rId3"/>
          <a:srcRect/>
          <a:stretch/>
        </p:blipFill>
        <p:spPr>
          <a:xfrm>
            <a:off x="248574" y="2395155"/>
            <a:ext cx="5721068" cy="327767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2762D39-80D1-FD49-F518-A1683879264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868139" y="3169328"/>
            <a:ext cx="6205491" cy="4277373"/>
          </a:xfrm>
        </p:spPr>
        <p:txBody>
          <a:bodyPr>
            <a:normAutofit/>
          </a:bodyPr>
          <a:lstStyle/>
          <a:p>
            <a:r>
              <a:rPr lang="fi-FI" sz="1800" dirty="0">
                <a:latin typeface="Avenir Next LT Pro" panose="020B0504020202020204" pitchFamily="34" charset="77"/>
              </a:rPr>
              <a:t>Yksityisomisteinen, suomalainen perheyritys</a:t>
            </a:r>
          </a:p>
          <a:p>
            <a:r>
              <a:rPr lang="fi-FI" sz="1800" dirty="0">
                <a:latin typeface="Avenir Next LT Pro" panose="020B0504020202020204" pitchFamily="34" charset="77"/>
              </a:rPr>
              <a:t>Perustettu 1974</a:t>
            </a:r>
          </a:p>
          <a:p>
            <a:r>
              <a:rPr lang="fi-FI" sz="1800" dirty="0">
                <a:latin typeface="Avenir Next LT Pro" panose="020B0504020202020204" pitchFamily="34" charset="77"/>
                <a:sym typeface="Wingdings" pitchFamily="2" charset="2"/>
              </a:rPr>
              <a:t>Noin 140 maa- ja ympäristörakentamisen ammattilaista</a:t>
            </a:r>
            <a:endParaRPr lang="fi-FI" sz="1800" dirty="0">
              <a:latin typeface="Avenir Next LT Pro" panose="020B0504020202020204" pitchFamily="34" charset="77"/>
            </a:endParaRPr>
          </a:p>
          <a:p>
            <a:pPr algn="ctr"/>
            <a:endParaRPr lang="fi-FI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"/>
          <p:cNvSpPr txBox="1">
            <a:spLocks noGrp="1"/>
          </p:cNvSpPr>
          <p:nvPr>
            <p:ph type="title"/>
          </p:nvPr>
        </p:nvSpPr>
        <p:spPr>
          <a:xfrm>
            <a:off x="838200" y="1076647"/>
            <a:ext cx="10515600" cy="88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</a:pPr>
            <a:r>
              <a:rPr lang="fi-FI" sz="3500" dirty="0">
                <a:latin typeface="Avenir Next LT Pro" panose="020B0504020202020204" pitchFamily="34" charset="0"/>
              </a:rPr>
              <a:t>Yhtiön toimialat</a:t>
            </a:r>
            <a:endParaRPr sz="3500" dirty="0">
              <a:latin typeface="Avenir Next LT Pro" panose="020B0504020202020204" pitchFamily="34" charset="0"/>
            </a:endParaRPr>
          </a:p>
        </p:txBody>
      </p:sp>
      <p:grpSp>
        <p:nvGrpSpPr>
          <p:cNvPr id="139" name="Google Shape;139;p3"/>
          <p:cNvGrpSpPr/>
          <p:nvPr/>
        </p:nvGrpSpPr>
        <p:grpSpPr>
          <a:xfrm>
            <a:off x="671562" y="2992984"/>
            <a:ext cx="10509438" cy="1501348"/>
            <a:chOff x="3080" y="502367"/>
            <a:chExt cx="10509438" cy="1501348"/>
          </a:xfrm>
        </p:grpSpPr>
        <p:sp>
          <p:nvSpPr>
            <p:cNvPr id="140" name="Google Shape;140;p3"/>
            <p:cNvSpPr/>
            <p:nvPr/>
          </p:nvSpPr>
          <p:spPr>
            <a:xfrm>
              <a:off x="3080" y="502367"/>
              <a:ext cx="3753370" cy="1501348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 txBox="1"/>
            <p:nvPr/>
          </p:nvSpPr>
          <p:spPr>
            <a:xfrm>
              <a:off x="753754" y="502367"/>
              <a:ext cx="2252022" cy="1501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000" tIns="22650" rIns="22650" bIns="22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fi-FI" sz="1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Maarakennus, infra</a:t>
              </a:r>
              <a:endParaRPr dirty="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3381114" y="502367"/>
              <a:ext cx="3753370" cy="1501348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 txBox="1"/>
            <p:nvPr/>
          </p:nvSpPr>
          <p:spPr>
            <a:xfrm>
              <a:off x="4131788" y="502367"/>
              <a:ext cx="2252022" cy="1501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000" tIns="22650" rIns="22650" bIns="22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fi-FI" sz="17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Kasvualustat, Torpanpiha®</a:t>
              </a:r>
              <a:endParaRPr dirty="0"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6759148" y="502367"/>
              <a:ext cx="3753370" cy="1501348"/>
            </a:xfrm>
            <a:prstGeom prst="chevron">
              <a:avLst>
                <a:gd name="adj" fmla="val 50000"/>
              </a:avLst>
            </a:prstGeom>
            <a:solidFill>
              <a:schemeClr val="accent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7509822" y="502367"/>
              <a:ext cx="2252022" cy="15013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000" tIns="22650" rIns="22650" bIns="226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fi-FI" sz="1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Viher- ja ympäristörakentaminen</a:t>
              </a:r>
              <a:endParaRPr/>
            </a:p>
          </p:txBody>
        </p:sp>
      </p:grpSp>
      <p:grpSp>
        <p:nvGrpSpPr>
          <p:cNvPr id="146" name="Google Shape;146;p3"/>
          <p:cNvGrpSpPr/>
          <p:nvPr/>
        </p:nvGrpSpPr>
        <p:grpSpPr>
          <a:xfrm>
            <a:off x="671562" y="4737309"/>
            <a:ext cx="10176162" cy="792926"/>
            <a:chOff x="0" y="758772"/>
            <a:chExt cx="10176162" cy="792926"/>
          </a:xfrm>
        </p:grpSpPr>
        <p:sp>
          <p:nvSpPr>
            <p:cNvPr id="147" name="Google Shape;147;p3"/>
            <p:cNvSpPr/>
            <p:nvPr/>
          </p:nvSpPr>
          <p:spPr>
            <a:xfrm>
              <a:off x="0" y="758772"/>
              <a:ext cx="10176162" cy="792926"/>
            </a:xfrm>
            <a:prstGeom prst="chevron">
              <a:avLst>
                <a:gd name="adj" fmla="val 50000"/>
              </a:avLst>
            </a:prstGeom>
            <a:solidFill>
              <a:schemeClr val="accent1">
                <a:alpha val="34901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 txBox="1"/>
            <p:nvPr/>
          </p:nvSpPr>
          <p:spPr>
            <a:xfrm>
              <a:off x="396463" y="758772"/>
              <a:ext cx="9383236" cy="7929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0000" tIns="33325" rIns="33325" bIns="3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500"/>
                <a:buFont typeface="Calibri"/>
                <a:buNone/>
              </a:pPr>
              <a:r>
                <a:rPr lang="fi-FI" sz="2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TIEKA = Tieluiskan kauppa </a:t>
              </a:r>
              <a:br>
                <a:rPr lang="fi-FI" sz="2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fi-FI" sz="2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Edustukset FINN, </a:t>
              </a:r>
              <a:r>
                <a:rPr lang="fi-FI" sz="2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Gradall</a:t>
              </a:r>
              <a:r>
                <a:rPr lang="fi-FI" sz="20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fi-FI" sz="2000" b="0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Jonsson</a:t>
              </a:r>
              <a:endParaRPr sz="2000" dirty="0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>
            <a:spLocks noGrp="1"/>
          </p:cNvSpPr>
          <p:nvPr>
            <p:ph type="title"/>
          </p:nvPr>
        </p:nvSpPr>
        <p:spPr>
          <a:xfrm>
            <a:off x="838200" y="1076647"/>
            <a:ext cx="10515600" cy="88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</a:pPr>
            <a:r>
              <a:rPr lang="fi-FI" sz="3500" dirty="0">
                <a:latin typeface="Avenir Next LT Pro" panose="020B0504020202020204" pitchFamily="34" charset="0"/>
              </a:rPr>
              <a:t>Torpanpiha® kasvualustat</a:t>
            </a:r>
            <a:endParaRPr sz="3500" dirty="0">
              <a:latin typeface="Avenir Next LT Pro" panose="020B0504020202020204" pitchFamily="34" charset="0"/>
            </a:endParaRPr>
          </a:p>
        </p:txBody>
      </p:sp>
      <p:pic>
        <p:nvPicPr>
          <p:cNvPr id="154" name="Google Shape;154;p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2402727"/>
            <a:ext cx="10515600" cy="353050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4"/>
          <p:cNvSpPr txBox="1"/>
          <p:nvPr/>
        </p:nvSpPr>
        <p:spPr>
          <a:xfrm>
            <a:off x="838199" y="6016359"/>
            <a:ext cx="10515599" cy="121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endParaRPr sz="2000" dirty="0"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 txBox="1">
            <a:spLocks noGrp="1"/>
          </p:cNvSpPr>
          <p:nvPr>
            <p:ph type="title"/>
          </p:nvPr>
        </p:nvSpPr>
        <p:spPr>
          <a:xfrm>
            <a:off x="838200" y="1076647"/>
            <a:ext cx="10515600" cy="880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boto Slab"/>
              <a:buNone/>
            </a:pPr>
            <a:r>
              <a:rPr lang="fi-FI" sz="3500" dirty="0">
                <a:latin typeface="Avenir Next LT Pro" panose="020B0504020202020204" pitchFamily="34" charset="0"/>
              </a:rPr>
              <a:t>Viher- ja ympäristörakentaminen</a:t>
            </a:r>
            <a:endParaRPr sz="3500" dirty="0">
              <a:latin typeface="Avenir Next LT Pro" panose="020B0504020202020204" pitchFamily="34" charset="0"/>
            </a:endParaRPr>
          </a:p>
        </p:txBody>
      </p:sp>
      <p:pic>
        <p:nvPicPr>
          <p:cNvPr id="154" name="Google Shape;154;p4"/>
          <p:cNvPicPr preferRelativeResize="0">
            <a:picLocks noGrp="1"/>
          </p:cNvPicPr>
          <p:nvPr>
            <p:ph type="body" idx="1"/>
          </p:nvPr>
        </p:nvPicPr>
        <p:blipFill>
          <a:blip r:embed="rId3"/>
          <a:srcRect/>
          <a:stretch/>
        </p:blipFill>
        <p:spPr>
          <a:xfrm>
            <a:off x="838200" y="2402727"/>
            <a:ext cx="10515600" cy="3530508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4"/>
          <p:cNvSpPr txBox="1"/>
          <p:nvPr/>
        </p:nvSpPr>
        <p:spPr>
          <a:xfrm>
            <a:off x="1122284" y="6131769"/>
            <a:ext cx="10515599" cy="121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fi-FI" sz="2000" i="0" u="none" strike="noStrike" cap="none" dirty="0">
                <a:solidFill>
                  <a:schemeClr val="dk2"/>
                </a:solidFill>
                <a:latin typeface="Avenir Next LT Pro" panose="020B0504020202020204" pitchFamily="34" charset="0"/>
                <a:ea typeface="Raleway Thin"/>
                <a:cs typeface="Raleway Thin"/>
                <a:sym typeface="Raleway Thin"/>
              </a:rPr>
              <a:t>Viherympäristörakentajat ry:n ”Loistava yhteistyökumppani” -palkinto 2018 ja 2023 </a:t>
            </a:r>
            <a:endParaRPr sz="2000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45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724D981-21A3-46DD-A2C3-8F5CE085AC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11EB7BF7-0620-5E36-CEFF-7BAD29CF4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62" y="451046"/>
            <a:ext cx="7424573" cy="917660"/>
          </a:xfrm>
        </p:spPr>
        <p:txBody>
          <a:bodyPr>
            <a:normAutofit/>
          </a:bodyPr>
          <a:lstStyle/>
          <a:p>
            <a:r>
              <a:rPr lang="fi-FI" sz="3500" dirty="0">
                <a:solidFill>
                  <a:schemeClr val="bg1"/>
                </a:solidFill>
                <a:latin typeface="Avenir Next LT Pro" panose="020B0504020202020204" pitchFamily="34" charset="0"/>
              </a:rPr>
              <a:t>Emulsiokylvö</a:t>
            </a:r>
          </a:p>
        </p:txBody>
      </p:sp>
      <p:pic>
        <p:nvPicPr>
          <p:cNvPr id="5" name="Online-media 4" title="HydroSeeding  A Day In The Life">
            <a:hlinkClick r:id="" action="ppaction://media"/>
            <a:extLst>
              <a:ext uri="{FF2B5EF4-FFF2-40B4-BE49-F238E27FC236}">
                <a16:creationId xmlns:a16="http://schemas.microsoft.com/office/drawing/2014/main" id="{71A56321-B747-A4E9-FA62-F493D849713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95664" y="1395509"/>
            <a:ext cx="8869794" cy="5011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246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EB0D68-23E8-4E71-6817-5E33718BB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581" y="1113223"/>
            <a:ext cx="10515600" cy="880434"/>
          </a:xfrm>
        </p:spPr>
        <p:txBody>
          <a:bodyPr>
            <a:normAutofit/>
          </a:bodyPr>
          <a:lstStyle/>
          <a:p>
            <a:r>
              <a:rPr lang="fi-FI" sz="3500" dirty="0">
                <a:latin typeface="Avenir Next LT Pro" panose="020B0504020202020204" pitchFamily="34" charset="0"/>
              </a:rPr>
              <a:t>Emulsiokylvö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EEE1A2-D402-9C1F-27D2-5156299B8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581" y="2293638"/>
            <a:ext cx="5882197" cy="3912781"/>
          </a:xfrm>
        </p:spPr>
        <p:txBody>
          <a:bodyPr>
            <a:normAutofit fontScale="92500" lnSpcReduction="10000"/>
          </a:bodyPr>
          <a:lstStyle/>
          <a:p>
            <a:pPr marL="432000">
              <a:spcBef>
                <a:spcPts val="600"/>
              </a:spcBef>
            </a:pPr>
            <a:r>
              <a:rPr lang="fi-FI" sz="2000" dirty="0">
                <a:latin typeface="Avenir Next LT Pro" panose="020B0504020202020204" pitchFamily="34" charset="0"/>
              </a:rPr>
              <a:t>Emulsiokylvö on nopein, kustannustehokkain ja</a:t>
            </a:r>
          </a:p>
          <a:p>
            <a:pPr marL="432000">
              <a:spcBef>
                <a:spcPts val="600"/>
              </a:spcBef>
            </a:pPr>
            <a:r>
              <a:rPr lang="fi-FI" sz="2000" dirty="0">
                <a:latin typeface="Avenir Next LT Pro" panose="020B0504020202020204" pitchFamily="34" charset="0"/>
              </a:rPr>
              <a:t>korkealaatuisin menetelmä nurmikon kylvössä,</a:t>
            </a:r>
          </a:p>
          <a:p>
            <a:pPr marL="432000">
              <a:spcBef>
                <a:spcPts val="600"/>
              </a:spcBef>
            </a:pPr>
            <a:r>
              <a:rPr lang="fi-FI" sz="2000" dirty="0">
                <a:latin typeface="Avenir Next LT Pro" panose="020B0504020202020204" pitchFamily="34" charset="0"/>
              </a:rPr>
              <a:t>maisemoinnissa ja eroosion hallinnassa.</a:t>
            </a:r>
          </a:p>
          <a:p>
            <a:pPr marL="432000">
              <a:spcBef>
                <a:spcPts val="600"/>
              </a:spcBef>
            </a:pPr>
            <a:endParaRPr lang="fi-FI" sz="2000" dirty="0">
              <a:latin typeface="Avenir Next LT Pro" panose="020B0504020202020204" pitchFamily="34" charset="0"/>
            </a:endParaRPr>
          </a:p>
          <a:p>
            <a:pPr marL="432000">
              <a:spcBef>
                <a:spcPts val="600"/>
              </a:spcBef>
            </a:pPr>
            <a:r>
              <a:rPr lang="fi-FI" sz="2000" dirty="0">
                <a:latin typeface="Avenir Next LT Pro" panose="020B0504020202020204" pitchFamily="34" charset="0"/>
              </a:rPr>
              <a:t>Nurmikon emulsiokylvössä käytetään hyväksi </a:t>
            </a:r>
          </a:p>
          <a:p>
            <a:pPr marL="432000">
              <a:spcBef>
                <a:spcPts val="600"/>
              </a:spcBef>
            </a:pPr>
            <a:r>
              <a:rPr lang="fi-FI" sz="2000" dirty="0">
                <a:latin typeface="Avenir Next LT Pro" panose="020B0504020202020204" pitchFamily="34" charset="0"/>
              </a:rPr>
              <a:t>vesipisaran pintapainetta, jonka avulla kevyet</a:t>
            </a:r>
          </a:p>
          <a:p>
            <a:pPr marL="432000">
              <a:spcBef>
                <a:spcPts val="600"/>
              </a:spcBef>
            </a:pPr>
            <a:r>
              <a:rPr lang="fi-FI" sz="2000" dirty="0">
                <a:latin typeface="Avenir Next LT Pro" panose="020B0504020202020204" pitchFamily="34" charset="0"/>
              </a:rPr>
              <a:t>siemenet saadaan leviämään kohteeseen</a:t>
            </a:r>
          </a:p>
          <a:p>
            <a:pPr marL="432000">
              <a:spcBef>
                <a:spcPts val="600"/>
              </a:spcBef>
            </a:pPr>
            <a:r>
              <a:rPr lang="fi-FI" sz="2000" dirty="0">
                <a:latin typeface="Avenir Next LT Pro" panose="020B0504020202020204" pitchFamily="34" charset="0"/>
              </a:rPr>
              <a:t>tasaisesti. Emulsioseos pidättää kosteutta</a:t>
            </a:r>
          </a:p>
          <a:p>
            <a:pPr marL="432000">
              <a:spcBef>
                <a:spcPts val="600"/>
              </a:spcBef>
            </a:pPr>
            <a:r>
              <a:rPr lang="fi-FI" sz="2000" dirty="0">
                <a:latin typeface="Avenir Next LT Pro" panose="020B0504020202020204" pitchFamily="34" charset="0"/>
              </a:rPr>
              <a:t>siemenissä sekä auttaa sitoutumaan</a:t>
            </a:r>
          </a:p>
          <a:p>
            <a:pPr marL="432000">
              <a:spcBef>
                <a:spcPts val="600"/>
              </a:spcBef>
            </a:pPr>
            <a:r>
              <a:rPr lang="fi-FI" sz="2000" dirty="0">
                <a:latin typeface="Avenir Next LT Pro" panose="020B0504020202020204" pitchFamily="34" charset="0"/>
              </a:rPr>
              <a:t>kasvualustaansa, mikä nopeuttaa itämistä.  </a:t>
            </a:r>
          </a:p>
          <a:p>
            <a:endParaRPr lang="fi-FI" sz="2000" dirty="0">
              <a:latin typeface="Avenir Next LT Pro" panose="020B0504020202020204" pitchFamily="34" charset="0"/>
            </a:endParaRPr>
          </a:p>
          <a:p>
            <a:pPr marL="432000"/>
            <a:r>
              <a:rPr lang="fi-FI" sz="1600" b="0" i="0" dirty="0">
                <a:solidFill>
                  <a:srgbClr val="666666"/>
                </a:solidFill>
                <a:effectLst/>
                <a:latin typeface="Avenir Next LT Pro" panose="020B0504020202020204" pitchFamily="34" charset="0"/>
              </a:rPr>
              <a:t> </a:t>
            </a:r>
            <a:endParaRPr lang="fi-FI" sz="2000" dirty="0">
              <a:latin typeface="Avenir Next LT Pro" panose="020B0504020202020204" pitchFamily="34" charset="0"/>
            </a:endParaRPr>
          </a:p>
          <a:p>
            <a:endParaRPr lang="fi-FI" sz="2000" dirty="0">
              <a:latin typeface="Avenir Next LT Pro" panose="020B0504020202020204" pitchFamily="34" charset="0"/>
            </a:endParaRPr>
          </a:p>
        </p:txBody>
      </p:sp>
      <p:pic>
        <p:nvPicPr>
          <p:cNvPr id="5" name="Kuva 4" descr="Kuva, joka sisältää kohteen piha-, maa, taivas, maaperä&#10;&#10;Kuvaus luotu automaattisesti">
            <a:extLst>
              <a:ext uri="{FF2B5EF4-FFF2-40B4-BE49-F238E27FC236}">
                <a16:creationId xmlns:a16="http://schemas.microsoft.com/office/drawing/2014/main" id="{49F3A74E-5CB7-D662-A0CE-84EE114AD7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396" y="2293638"/>
            <a:ext cx="5107620" cy="383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399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D8E318D-83F8-F76D-2A37-1AD904D20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618" y="1076647"/>
            <a:ext cx="10515600" cy="880434"/>
          </a:xfrm>
        </p:spPr>
        <p:txBody>
          <a:bodyPr>
            <a:normAutofit/>
          </a:bodyPr>
          <a:lstStyle/>
          <a:p>
            <a:r>
              <a:rPr lang="fi-FI" sz="3500" dirty="0">
                <a:latin typeface="Avenir Next LT Pro" panose="020B0504020202020204" pitchFamily="34" charset="0"/>
              </a:rPr>
              <a:t>Suurien alueiden nopea käsittely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E1D0605-1C34-EA06-DD3F-930B0DA2F6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A44DEC2-E149-41FD-08E9-C5FC35E217F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2A400369-608B-0D45-0373-A6D20450DFEB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390618" y="2198222"/>
            <a:ext cx="3883490" cy="4513296"/>
          </a:xfrm>
        </p:spPr>
        <p:txBody>
          <a:bodyPr>
            <a:normAutofit/>
          </a:bodyPr>
          <a:lstStyle/>
          <a:p>
            <a:pPr marL="180000" indent="0">
              <a:lnSpc>
                <a:spcPct val="100000"/>
              </a:lnSpc>
            </a:pPr>
            <a:r>
              <a:rPr lang="fi-FI" sz="1800" b="0" i="0" dirty="0">
                <a:solidFill>
                  <a:srgbClr val="666666"/>
                </a:solidFill>
                <a:effectLst/>
                <a:latin typeface="Avenir Next LT Pro" panose="020B0504020202020204" pitchFamily="34" charset="0"/>
              </a:rPr>
              <a:t>Emulsiokylvökone sekoittaa veden, kylvettää siemenen ja tarvittavat kasvualustan ravinteet mekaanisesti säiliössä. </a:t>
            </a:r>
          </a:p>
          <a:p>
            <a:pPr marL="180000" indent="0">
              <a:lnSpc>
                <a:spcPct val="100000"/>
              </a:lnSpc>
            </a:pPr>
            <a:r>
              <a:rPr lang="fi-FI" sz="1800" b="0" i="0" dirty="0">
                <a:solidFill>
                  <a:srgbClr val="666666"/>
                </a:solidFill>
                <a:effectLst/>
                <a:latin typeface="Avenir Next LT Pro" panose="020B0504020202020204" pitchFamily="34" charset="0"/>
              </a:rPr>
              <a:t>Emulsio-sekoitusta levitetään veden paineella kylvöalueelle, mikä luo ihanteelliset olosuhteet siementen itävyydelle.</a:t>
            </a:r>
          </a:p>
          <a:p>
            <a:pPr marL="180000" indent="0">
              <a:lnSpc>
                <a:spcPct val="100000"/>
              </a:lnSpc>
            </a:pPr>
            <a:r>
              <a:rPr lang="fi-FI" sz="1800" b="0" i="0" dirty="0">
                <a:solidFill>
                  <a:srgbClr val="666666"/>
                </a:solidFill>
                <a:effectLst/>
                <a:latin typeface="Avenir Next LT Pro" panose="020B0504020202020204" pitchFamily="34" charset="0"/>
              </a:rPr>
              <a:t>Parhaimmillaan ruoho voi alkaa kasvaa vain 1-2 viikon kuluttua kylvöstä.</a:t>
            </a:r>
            <a:endParaRPr lang="fi-FI" sz="1800" dirty="0">
              <a:latin typeface="Avenir Next LT Pro" panose="020B0504020202020204" pitchFamily="34" charset="0"/>
            </a:endParaRPr>
          </a:p>
        </p:txBody>
      </p:sp>
      <p:pic>
        <p:nvPicPr>
          <p:cNvPr id="8" name="Kuva 7" descr="Kuva, joka sisältää kohteen piha-, ruoho, taivas, puu&#10;&#10;Kuvaus luotu automaattisesti">
            <a:extLst>
              <a:ext uri="{FF2B5EF4-FFF2-40B4-BE49-F238E27FC236}">
                <a16:creationId xmlns:a16="http://schemas.microsoft.com/office/drawing/2014/main" id="{5E848B30-3D83-DFA9-49DA-531303E610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577" y="2193392"/>
            <a:ext cx="6790678" cy="395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52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F2EE34-C061-DEA9-5568-7E9C3B8E4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500" dirty="0" err="1">
                <a:latin typeface="Avenir Next LT Pro" panose="020B0504020202020204" pitchFamily="34" charset="0"/>
              </a:rPr>
              <a:t>Kytäjägolf</a:t>
            </a:r>
            <a:endParaRPr lang="fi-FI" sz="3500" dirty="0">
              <a:latin typeface="Avenir Next LT Pro" panose="020B0504020202020204" pitchFamily="34" charset="0"/>
            </a:endParaRP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386FC87-0822-FB23-9051-937059558E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5020D729-ECA0-6476-A7A0-1A53068079AC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124713" y="2761487"/>
            <a:ext cx="4224528" cy="2112265"/>
          </a:xfrm>
        </p:spPr>
        <p:txBody>
          <a:bodyPr/>
          <a:lstStyle/>
          <a:p>
            <a:endParaRPr lang="fi-FI" dirty="0"/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54E84D2-8FF2-7FE2-4C69-BAFC571A03B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fi-FI" dirty="0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03E4E23-EDBE-D924-810C-202E172BCC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4346" y="2193391"/>
            <a:ext cx="5217041" cy="3922520"/>
          </a:xfrm>
          <a:prstGeom prst="rect">
            <a:avLst/>
          </a:prstGeom>
        </p:spPr>
      </p:pic>
      <p:pic>
        <p:nvPicPr>
          <p:cNvPr id="10" name="Online-media 9" title="Emulsiokylvö">
            <a:hlinkClick r:id="" action="ppaction://media"/>
            <a:extLst>
              <a:ext uri="{FF2B5EF4-FFF2-40B4-BE49-F238E27FC236}">
                <a16:creationId xmlns:a16="http://schemas.microsoft.com/office/drawing/2014/main" id="{FDD55768-2362-6737-CF68-12088CDC908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6130334" y="2193391"/>
            <a:ext cx="5958034" cy="392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155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EB0D68-23E8-4E71-6817-5E33718B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500" dirty="0">
                <a:latin typeface="Avenir Next LT Pro" panose="020B0504020202020204" pitchFamily="34" charset="0"/>
              </a:rPr>
              <a:t>Sopivia kohteita emulsiokylvöön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EEE1A2-D402-9C1F-27D2-5156299B8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581" y="2293638"/>
            <a:ext cx="5882197" cy="3912781"/>
          </a:xfrm>
        </p:spPr>
        <p:txBody>
          <a:bodyPr>
            <a:normAutofit fontScale="92500" lnSpcReduction="10000"/>
          </a:bodyPr>
          <a:lstStyle/>
          <a:p>
            <a:pPr marL="360000" indent="0">
              <a:lnSpc>
                <a:spcPct val="110000"/>
              </a:lnSpc>
            </a:pPr>
            <a:r>
              <a:rPr lang="fi-FI" sz="2000" dirty="0">
                <a:latin typeface="Avenir Next LT Pro" panose="020B0504020202020204" pitchFamily="34" charset="0"/>
              </a:rPr>
              <a:t>Käyttökohteiksi soveltuvat erityisen hyvin mm.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Puistoalueet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Teiden luiskat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Golfkentät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Niityt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Sillankeilat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Meluvallit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Laskettelurinteet 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Pallokentät</a:t>
            </a:r>
          </a:p>
          <a:p>
            <a:pPr marL="360000" indent="0">
              <a:lnSpc>
                <a:spcPct val="110000"/>
              </a:lnSpc>
            </a:pPr>
            <a:endParaRPr lang="fi-FI" sz="2000" dirty="0">
              <a:latin typeface="Avenir Next LT Pro" panose="020B0504020202020204" pitchFamily="34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9F3A74E-5CB7-D662-A0CE-84EE114AD7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20396" y="2301520"/>
            <a:ext cx="5107620" cy="38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380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EB0D68-23E8-4E71-6817-5E33718BB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500" dirty="0">
                <a:latin typeface="Avenir Next LT Pro" panose="020B0504020202020204" pitchFamily="34" charset="0"/>
              </a:rPr>
              <a:t>Sopivia kohteita emulsiokylvöön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FEEE1A2-D402-9C1F-27D2-5156299B8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7581" y="2293638"/>
            <a:ext cx="5882197" cy="3912781"/>
          </a:xfrm>
        </p:spPr>
        <p:txBody>
          <a:bodyPr>
            <a:normAutofit/>
          </a:bodyPr>
          <a:lstStyle/>
          <a:p>
            <a:pPr marL="360000" indent="0">
              <a:lnSpc>
                <a:spcPct val="110000"/>
              </a:lnSpc>
            </a:pPr>
            <a:r>
              <a:rPr lang="fi-FI" sz="2000" dirty="0">
                <a:latin typeface="Avenir Next LT Pro" panose="020B0504020202020204" pitchFamily="34" charset="0"/>
              </a:rPr>
              <a:t>Eroosiosuojausta vaativat kohteet 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Tulva-alueiden sidonta 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Pilaantuneiden maiden maisemointi </a:t>
            </a:r>
          </a:p>
          <a:p>
            <a:pPr marL="702900" indent="-342900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fi-FI" sz="2000" dirty="0">
                <a:latin typeface="Avenir Next LT Pro" panose="020B0504020202020204" pitchFamily="34" charset="0"/>
              </a:rPr>
              <a:t>Pölyävän maa-aineksen sitomista tarvitsevat kohteet</a:t>
            </a:r>
          </a:p>
          <a:p>
            <a:pPr marL="360000">
              <a:lnSpc>
                <a:spcPct val="150000"/>
              </a:lnSpc>
            </a:pPr>
            <a:r>
              <a:rPr lang="fi-FI" sz="1600" b="0" i="0" dirty="0">
                <a:solidFill>
                  <a:srgbClr val="666666"/>
                </a:solidFill>
                <a:effectLst/>
                <a:latin typeface="Avenir Next LT Pro" panose="020B0504020202020204" pitchFamily="34" charset="0"/>
              </a:rPr>
              <a:t> </a:t>
            </a:r>
            <a:endParaRPr lang="fi-FI" sz="2000" dirty="0">
              <a:latin typeface="Avenir Next LT Pro" panose="020B0504020202020204" pitchFamily="34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9F3A74E-5CB7-D662-A0CE-84EE114AD73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022593" y="2293638"/>
            <a:ext cx="4721826" cy="441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6218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59DDA7-DBA0-862D-F352-B7C33BD3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500" dirty="0">
                <a:latin typeface="Avenir Next LT Pro" panose="020B0504020202020204" pitchFamily="34" charset="0"/>
              </a:rPr>
              <a:t>Emulsiokylvön edut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3D2561F-B1AF-26B8-CBE6-464E70DC3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4571" y="2285967"/>
            <a:ext cx="10515600" cy="3912781"/>
          </a:xfrm>
        </p:spPr>
        <p:txBody>
          <a:bodyPr>
            <a:normAutofit/>
          </a:bodyPr>
          <a:lstStyle/>
          <a:p>
            <a:pPr marL="360000" indent="0" algn="l" fontAlgn="base">
              <a:lnSpc>
                <a:spcPct val="150000"/>
              </a:lnSpc>
            </a:pPr>
            <a:r>
              <a:rPr lang="fi-FI" sz="2000" b="1" i="0" dirty="0">
                <a:solidFill>
                  <a:schemeClr val="tx1"/>
                </a:solidFill>
                <a:effectLst/>
                <a:latin typeface="Avenir Next LT Pro" panose="020B0504020202020204" pitchFamily="34" charset="0"/>
              </a:rPr>
              <a:t>Nopeus:</a:t>
            </a:r>
            <a:r>
              <a:rPr lang="fi-FI" sz="2000" b="0" i="0" dirty="0">
                <a:solidFill>
                  <a:schemeClr val="tx1"/>
                </a:solidFill>
                <a:effectLst/>
                <a:latin typeface="Avenir Next LT Pro" panose="020B0504020202020204" pitchFamily="34" charset="0"/>
              </a:rPr>
              <a:t> Emulsiokylvö on nopea työmenetelmä ja lopputulos on erittäin tasainen.</a:t>
            </a:r>
          </a:p>
          <a:p>
            <a:pPr marL="360000" indent="0" algn="l" fontAlgn="base">
              <a:lnSpc>
                <a:spcPct val="150000"/>
              </a:lnSpc>
            </a:pPr>
            <a:r>
              <a:rPr lang="fi-FI" sz="2000" b="1" i="0" dirty="0">
                <a:solidFill>
                  <a:schemeClr val="tx1"/>
                </a:solidFill>
                <a:effectLst/>
                <a:latin typeface="Avenir Next LT Pro" panose="020B0504020202020204" pitchFamily="34" charset="0"/>
              </a:rPr>
              <a:t>Kustannussäästöt:</a:t>
            </a:r>
            <a:r>
              <a:rPr lang="fi-FI" sz="2000" b="0" i="0" dirty="0">
                <a:solidFill>
                  <a:schemeClr val="tx1"/>
                </a:solidFill>
                <a:effectLst/>
                <a:latin typeface="Avenir Next LT Pro" panose="020B0504020202020204" pitchFamily="34" charset="0"/>
              </a:rPr>
              <a:t> Työ- ja materiaalikustannukset ovat pienemmät, kun yhdellä työvaiheella pystytään tekemään sekä kylvö että kasvualustan lannoitus.</a:t>
            </a:r>
          </a:p>
          <a:p>
            <a:pPr marL="360000" indent="0" algn="l" fontAlgn="base">
              <a:lnSpc>
                <a:spcPct val="150000"/>
              </a:lnSpc>
            </a:pPr>
            <a:r>
              <a:rPr lang="fi-FI" sz="2000" b="1" i="0" dirty="0">
                <a:solidFill>
                  <a:schemeClr val="tx1"/>
                </a:solidFill>
                <a:effectLst/>
                <a:latin typeface="Avenir Next LT Pro" panose="020B0504020202020204" pitchFamily="34" charset="0"/>
              </a:rPr>
              <a:t>Myös haastaviin olosuhteisiin:</a:t>
            </a:r>
            <a:r>
              <a:rPr lang="fi-FI" sz="2000" b="0" i="0" dirty="0">
                <a:solidFill>
                  <a:schemeClr val="tx1"/>
                </a:solidFill>
                <a:effectLst/>
                <a:latin typeface="Avenir Next LT Pro" panose="020B0504020202020204" pitchFamily="34" charset="0"/>
              </a:rPr>
              <a:t> Siemen pysyy paikoillaan myös tuulisissa ja sateisissakin olosuhteissa.</a:t>
            </a:r>
          </a:p>
          <a:p>
            <a:pPr marL="360000" indent="0" algn="l" fontAlgn="base">
              <a:lnSpc>
                <a:spcPct val="150000"/>
              </a:lnSpc>
            </a:pPr>
            <a:r>
              <a:rPr lang="fi-FI" sz="2000" b="1" i="0" dirty="0">
                <a:solidFill>
                  <a:schemeClr val="tx1"/>
                </a:solidFill>
                <a:effectLst/>
                <a:latin typeface="Avenir Next LT Pro" panose="020B0504020202020204" pitchFamily="34" charset="0"/>
              </a:rPr>
              <a:t>Tehokkuus: </a:t>
            </a:r>
            <a:r>
              <a:rPr lang="fi-FI" sz="2000" b="0" i="0" dirty="0">
                <a:solidFill>
                  <a:schemeClr val="tx1"/>
                </a:solidFill>
                <a:effectLst/>
                <a:latin typeface="Avenir Next LT Pro" panose="020B0504020202020204" pitchFamily="34" charset="0"/>
              </a:rPr>
              <a:t>Liuoksessa kostunut siemen alkaa itää välittömästi. Parhaimmillaan ruoho voi alkaa kasvaa 1-2 viikon kuluttua kylvöstä.</a:t>
            </a:r>
          </a:p>
          <a:p>
            <a:endParaRPr lang="fi-F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960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3ECD75-1F58-0704-2DEA-DF25DC5D8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0042" y="3584764"/>
            <a:ext cx="10515600" cy="1325563"/>
          </a:xfrm>
        </p:spPr>
        <p:txBody>
          <a:bodyPr>
            <a:normAutofit/>
          </a:bodyPr>
          <a:lstStyle/>
          <a:p>
            <a:r>
              <a:rPr lang="fi-FI" sz="4000" b="1" dirty="0">
                <a:solidFill>
                  <a:schemeClr val="bg1"/>
                </a:solidFill>
                <a:latin typeface="Avenir Next LT Pro" panose="020B0504020202020204" pitchFamily="34" charset="0"/>
              </a:rPr>
              <a:t>EMULSIOKYLVÖKONEET</a:t>
            </a:r>
          </a:p>
        </p:txBody>
      </p:sp>
      <p:pic>
        <p:nvPicPr>
          <p:cNvPr id="4" name="Kuva 3" descr="Kuva, joka sisältää kohteen Fontti, Grafiikka, logo, muotoilu&#10;&#10;Kuvaus luotu automaattisesti">
            <a:extLst>
              <a:ext uri="{FF2B5EF4-FFF2-40B4-BE49-F238E27FC236}">
                <a16:creationId xmlns:a16="http://schemas.microsoft.com/office/drawing/2014/main" id="{6F121B40-F1FA-7F3D-CC95-DE1FA6E344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784" y="1342876"/>
            <a:ext cx="4001058" cy="22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730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472EE4-9CBF-F3A0-4119-2A2E4F1B2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500" dirty="0">
                <a:latin typeface="Avenir Next LT Pro" panose="020B0504020202020204" pitchFamily="34" charset="0"/>
              </a:rPr>
              <a:t>FINN –virallinen jälleenmyyjä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54ABD5A-D494-5977-9B9C-BA0039DCD3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0313" y="2211572"/>
            <a:ext cx="6927334" cy="2023077"/>
          </a:xfrm>
        </p:spPr>
        <p:txBody>
          <a:bodyPr>
            <a:normAutofit/>
          </a:bodyPr>
          <a:lstStyle/>
          <a:p>
            <a:pPr marL="180000" indent="0" algn="l">
              <a:lnSpc>
                <a:spcPct val="100000"/>
              </a:lnSpc>
            </a:pPr>
            <a:r>
              <a:rPr lang="fi-FI" sz="2000" b="0" i="0" u="none" strike="noStrike" baseline="0" dirty="0">
                <a:solidFill>
                  <a:schemeClr val="tx1"/>
                </a:solidFill>
                <a:latin typeface="Avenir Next LT Pro" panose="020B0504020202020204" pitchFamily="34" charset="0"/>
              </a:rPr>
              <a:t>Olemme käyttäneet Amerikkalaisia FINN-emulsiokylvökoneita reilut 30-vuotta omissa urakointikohteissamme ja asiakkaiden erikois- ja </a:t>
            </a:r>
            <a:r>
              <a:rPr lang="fi-FI" sz="2000" b="0" i="0" u="none" strike="noStrike" baseline="0" dirty="0" err="1">
                <a:solidFill>
                  <a:schemeClr val="tx1"/>
                </a:solidFill>
                <a:latin typeface="Avenir Next LT Pro" panose="020B0504020202020204" pitchFamily="34" charset="0"/>
              </a:rPr>
              <a:t>viimeistelytöissä.Tältä</a:t>
            </a:r>
            <a:r>
              <a:rPr lang="fi-FI" sz="2000" b="0" i="0" u="none" strike="noStrike" baseline="0" dirty="0">
                <a:solidFill>
                  <a:schemeClr val="tx1"/>
                </a:solidFill>
                <a:latin typeface="Avenir Next LT Pro" panose="020B0504020202020204" pitchFamily="34" charset="0"/>
              </a:rPr>
              <a:t> pohjalta yhtiöllämme on vankka kokemus kyseisistä koneista. </a:t>
            </a:r>
          </a:p>
        </p:txBody>
      </p:sp>
      <p:pic>
        <p:nvPicPr>
          <p:cNvPr id="6" name="Kuva 5" descr="Kuva, joka sisältää kohteen ruoho, taivas, piha-, pyörä&#10;&#10;Kuvaus luotu automaattisesti">
            <a:extLst>
              <a:ext uri="{FF2B5EF4-FFF2-40B4-BE49-F238E27FC236}">
                <a16:creationId xmlns:a16="http://schemas.microsoft.com/office/drawing/2014/main" id="{87B45F79-9F3F-B36C-644C-9F14C20D0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7647" y="2081664"/>
            <a:ext cx="4301824" cy="2903934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B8FAE98B-00C4-F65C-CC83-BA96DE2D4BFC}"/>
              </a:ext>
            </a:extLst>
          </p:cNvPr>
          <p:cNvSpPr txBox="1"/>
          <p:nvPr/>
        </p:nvSpPr>
        <p:spPr>
          <a:xfrm>
            <a:off x="5734975" y="5145691"/>
            <a:ext cx="5424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000" b="0" i="0" u="none" strike="noStrike" baseline="0" dirty="0">
                <a:latin typeface="Avenir Next LT Pro" panose="020B0504020202020204" pitchFamily="34" charset="0"/>
              </a:rPr>
              <a:t>Olemme FINN-koneiden virallinen jälleenmyyjä ja tuotamme koneisiin myös alkuperäiset varaosat sekä vastaamme koneiden ylläpidosta ja huollosta asiakkaille myös takuuajan jälkeen.</a:t>
            </a:r>
            <a:endParaRPr lang="fi-FI" sz="2000" dirty="0">
              <a:latin typeface="Avenir Next LT Pro" panose="020B0504020202020204" pitchFamily="34" charset="0"/>
            </a:endParaRPr>
          </a:p>
          <a:p>
            <a:endParaRPr lang="fi-FI" sz="2000" dirty="0"/>
          </a:p>
        </p:txBody>
      </p:sp>
      <p:pic>
        <p:nvPicPr>
          <p:cNvPr id="10" name="Kuva 9" descr="Kuva, joka sisältää kohteen piha-, pyörä, rengas, ajoneuvo&#10;&#10;Kuvaus luotu automaattisesti">
            <a:extLst>
              <a:ext uri="{FF2B5EF4-FFF2-40B4-BE49-F238E27FC236}">
                <a16:creationId xmlns:a16="http://schemas.microsoft.com/office/drawing/2014/main" id="{EE15A205-6CFF-AE82-BE08-C73376444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833" y="4145872"/>
            <a:ext cx="4398236" cy="2547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811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C71710-B3DC-1D75-3A61-1FF19A8332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806" y="1101759"/>
            <a:ext cx="10515600" cy="880434"/>
          </a:xfrm>
        </p:spPr>
        <p:txBody>
          <a:bodyPr>
            <a:normAutofit/>
          </a:bodyPr>
          <a:lstStyle/>
          <a:p>
            <a:r>
              <a:rPr lang="fi-FI" sz="3500" dirty="0">
                <a:latin typeface="Avenir Next LT Pro" panose="020B0504020202020204" pitchFamily="34" charset="0"/>
              </a:rPr>
              <a:t>Emulsiokylvö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C1DB0CD-3DBD-26F7-01C9-98A1BABBD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2374" y="2140551"/>
            <a:ext cx="11919011" cy="4366781"/>
          </a:xfrm>
        </p:spPr>
        <p:txBody>
          <a:bodyPr/>
          <a:lstStyle/>
          <a:p>
            <a:r>
              <a:rPr lang="fi-FI" dirty="0">
                <a:latin typeface="Avenir Next LT Pro" panose="020B0504020202020204" pitchFamily="34" charset="0"/>
              </a:rPr>
              <a:t>FINN patentoitu tekniikka</a:t>
            </a:r>
          </a:p>
        </p:txBody>
      </p:sp>
      <p:pic>
        <p:nvPicPr>
          <p:cNvPr id="5" name="Kuva 4" descr="Kuva, joka sisältää kohteen taide&#10;&#10;Kuvaus luotu automaattisesti, matala luotettavuus">
            <a:extLst>
              <a:ext uri="{FF2B5EF4-FFF2-40B4-BE49-F238E27FC236}">
                <a16:creationId xmlns:a16="http://schemas.microsoft.com/office/drawing/2014/main" id="{1C440190-C3CE-F1E1-9C81-B827F000F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212" y="2912085"/>
            <a:ext cx="2210108" cy="1838582"/>
          </a:xfrm>
          <a:prstGeom prst="rect">
            <a:avLst/>
          </a:prstGeom>
        </p:spPr>
      </p:pic>
      <p:pic>
        <p:nvPicPr>
          <p:cNvPr id="7" name="Kuva 6" descr="Kuva, joka sisältää kohteen pikseli, luonnos&#10;&#10;Kuvaus luotu automaattisesti">
            <a:extLst>
              <a:ext uri="{FF2B5EF4-FFF2-40B4-BE49-F238E27FC236}">
                <a16:creationId xmlns:a16="http://schemas.microsoft.com/office/drawing/2014/main" id="{28221D18-013F-8760-5105-41FEA3756E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821" y="2912085"/>
            <a:ext cx="2326282" cy="1844578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D951116B-8F7D-CBA6-5E7C-F8F9C3E4A092}"/>
              </a:ext>
            </a:extLst>
          </p:cNvPr>
          <p:cNvSpPr txBox="1"/>
          <p:nvPr/>
        </p:nvSpPr>
        <p:spPr>
          <a:xfrm>
            <a:off x="2725767" y="2914011"/>
            <a:ext cx="370260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i="0" u="none" strike="noStrike" baseline="0" dirty="0">
                <a:latin typeface="Arial" panose="020B0604020202020204" pitchFamily="34" charset="0"/>
              </a:rPr>
              <a:t>Muuttuva sekoitusnopeus</a:t>
            </a:r>
          </a:p>
          <a:p>
            <a:pPr algn="l"/>
            <a:endParaRPr lang="fi-FI" sz="1800" b="1" i="0" u="none" strike="noStrike" baseline="0" dirty="0">
              <a:latin typeface="Arial" panose="020B0604020202020204" pitchFamily="34" charset="0"/>
            </a:endParaRP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100% hydraulinen ja mekaaninen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kaksisuuntainen sekoitin, joka on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riippumaton moottorin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käyntinopeudesta. Tämä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mahdollistaa sekoittimen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nopeuden ja sekoitussuunnan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helpon kontrolloimisen,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parantaen kuormausta, sekoitusta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ja ruiskutusta.</a:t>
            </a:r>
            <a:endParaRPr lang="fi-FI" dirty="0">
              <a:latin typeface="Avenir Next LT Pro" panose="020B0504020202020204" pitchFamily="34" charset="0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64406314-DB61-5438-4916-86493BED3C30}"/>
              </a:ext>
            </a:extLst>
          </p:cNvPr>
          <p:cNvSpPr txBox="1"/>
          <p:nvPr/>
        </p:nvSpPr>
        <p:spPr>
          <a:xfrm>
            <a:off x="8922151" y="2912085"/>
            <a:ext cx="309747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800" b="1" i="0" u="none" strike="noStrike" baseline="0" dirty="0">
                <a:latin typeface="Avenir Next LT Pro" panose="020B0504020202020204" pitchFamily="34" charset="0"/>
              </a:rPr>
              <a:t>Pumpun suorasyöttö</a:t>
            </a:r>
          </a:p>
          <a:p>
            <a:pPr algn="l"/>
            <a:endParaRPr lang="fi-FI" sz="1800" b="1" i="0" u="none" strike="noStrike" baseline="0" dirty="0">
              <a:latin typeface="Avenir Next LT Pro" panose="020B0504020202020204" pitchFamily="34" charset="0"/>
            </a:endParaRP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Ainutlaatuinen kokoonpano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käyttää yksiakselista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kytkin/pumppu mallia. Tämä takaa paremman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vääntömomentin, jolla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saavutetaan pidempi</a:t>
            </a:r>
          </a:p>
          <a:p>
            <a:pPr algn="l"/>
            <a:r>
              <a:rPr lang="fi-FI" sz="1800" b="0" i="0" u="none" strike="noStrike" baseline="0" dirty="0">
                <a:latin typeface="Avenir Next LT Pro" panose="020B0504020202020204" pitchFamily="34" charset="0"/>
              </a:rPr>
              <a:t>ruiskutusetäisyys ja vähennetään huoltoa.</a:t>
            </a:r>
            <a:endParaRPr lang="fi-FI" dirty="0">
              <a:latin typeface="Avenir Next LT Pro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25869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E479D55-21AB-682B-C4E6-77260759B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423" y="1128919"/>
            <a:ext cx="10515600" cy="880434"/>
          </a:xfrm>
        </p:spPr>
        <p:txBody>
          <a:bodyPr>
            <a:normAutofit/>
          </a:bodyPr>
          <a:lstStyle/>
          <a:p>
            <a:r>
              <a:rPr lang="fi-FI" sz="3500" dirty="0">
                <a:latin typeface="Avenir Next LT Pro" panose="020B0504020202020204" pitchFamily="34" charset="0"/>
              </a:rPr>
              <a:t>FINN lisäaineet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4C1D242-5361-211C-A4B6-141B7B971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4905" y="2211572"/>
            <a:ext cx="10838895" cy="3912781"/>
          </a:xfrm>
        </p:spPr>
        <p:txBody>
          <a:bodyPr>
            <a:normAutofit/>
          </a:bodyPr>
          <a:lstStyle/>
          <a:p>
            <a:pPr algn="l"/>
            <a:r>
              <a:rPr lang="fi-FI" sz="2000" b="0" i="0" u="none" strike="noStrike" baseline="0" dirty="0">
                <a:latin typeface="Avenir Next LT Pro" panose="020B0504020202020204" pitchFamily="34" charset="0"/>
              </a:rPr>
              <a:t>Kattava valikoima juuri</a:t>
            </a:r>
          </a:p>
          <a:p>
            <a:pPr algn="l"/>
            <a:r>
              <a:rPr lang="fi-FI" sz="2000" b="0" i="0" u="none" strike="noStrike" baseline="0" dirty="0">
                <a:latin typeface="Avenir Next LT Pro" panose="020B0504020202020204" pitchFamily="34" charset="0"/>
              </a:rPr>
              <a:t>emulsiokylvökoneille</a:t>
            </a:r>
          </a:p>
          <a:p>
            <a:pPr algn="l"/>
            <a:r>
              <a:rPr lang="fi-FI" sz="2000" b="0" i="0" u="none" strike="noStrike" baseline="0" dirty="0">
                <a:latin typeface="Avenir Next LT Pro" panose="020B0504020202020204" pitchFamily="34" charset="0"/>
              </a:rPr>
              <a:t>suunniteltuja kylvötuotteita, jotka</a:t>
            </a:r>
          </a:p>
          <a:p>
            <a:pPr algn="l"/>
            <a:r>
              <a:rPr lang="fi-FI" sz="2000" b="0" i="0" u="none" strike="noStrike" baseline="0" dirty="0">
                <a:latin typeface="Avenir Next LT Pro" panose="020B0504020202020204" pitchFamily="34" charset="0"/>
              </a:rPr>
              <a:t>takaavat parhaimman</a:t>
            </a:r>
          </a:p>
          <a:p>
            <a:pPr algn="l"/>
            <a:r>
              <a:rPr lang="fi-FI" sz="2000" b="0" i="0" u="none" strike="noStrike" baseline="0" dirty="0">
                <a:latin typeface="Avenir Next LT Pro" panose="020B0504020202020204" pitchFamily="34" charset="0"/>
              </a:rPr>
              <a:t>kasvatustuloksen.</a:t>
            </a:r>
            <a:endParaRPr lang="fi-FI" sz="2000" dirty="0">
              <a:latin typeface="Avenir Next LT Pro" panose="020B0504020202020204" pitchFamily="34" charset="0"/>
            </a:endParaRPr>
          </a:p>
        </p:txBody>
      </p:sp>
      <p:pic>
        <p:nvPicPr>
          <p:cNvPr id="7" name="Kuva 6" descr="Kuva, joka sisältää kohteen teksti, Pakkaus ja merkintä, laatikko, Pakkausmateriaalit&#10;&#10;Kuvaus luotu automaattisesti">
            <a:extLst>
              <a:ext uri="{FF2B5EF4-FFF2-40B4-BE49-F238E27FC236}">
                <a16:creationId xmlns:a16="http://schemas.microsoft.com/office/drawing/2014/main" id="{5645C391-037B-0509-CF3A-E88F434DCD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261" y="2352353"/>
            <a:ext cx="586153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354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49"/>
          <p:cNvSpPr txBox="1">
            <a:spLocks noGrp="1"/>
          </p:cNvSpPr>
          <p:nvPr>
            <p:ph type="ctrTitle"/>
          </p:nvPr>
        </p:nvSpPr>
        <p:spPr>
          <a:xfrm>
            <a:off x="1524000" y="169988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Roboto Slab"/>
              <a:buNone/>
            </a:pPr>
            <a:r>
              <a:rPr lang="fi-FI" sz="5000" b="1" dirty="0">
                <a:latin typeface="Avenir Next LT Pro" panose="020B0504020202020204" pitchFamily="34" charset="0"/>
              </a:rPr>
              <a:t>Kiitos</a:t>
            </a:r>
            <a:endParaRPr sz="5000" b="1" dirty="0">
              <a:latin typeface="Avenir Next LT Pro" panose="020B0504020202020204" pitchFamily="34" charset="0"/>
            </a:endParaRPr>
          </a:p>
        </p:txBody>
      </p:sp>
      <p:sp>
        <p:nvSpPr>
          <p:cNvPr id="448" name="Google Shape;448;p49"/>
          <p:cNvSpPr txBox="1">
            <a:spLocks noGrp="1"/>
          </p:cNvSpPr>
          <p:nvPr>
            <p:ph type="subTitle" idx="1"/>
          </p:nvPr>
        </p:nvSpPr>
        <p:spPr>
          <a:xfrm>
            <a:off x="1524000" y="447449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</a:pPr>
            <a:r>
              <a:rPr lang="fi-FI" dirty="0">
                <a:latin typeface="Avenir Next LT Pro" panose="020B0504020202020204" pitchFamily="34" charset="0"/>
              </a:rPr>
              <a:t>www.tieluiska.fi</a:t>
            </a:r>
            <a:endParaRPr dirty="0">
              <a:latin typeface="Avenir Next LT Pro" panose="020B05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ukautetut 1">
      <a:dk1>
        <a:srgbClr val="000000"/>
      </a:dk1>
      <a:lt1>
        <a:srgbClr val="FFFFFF"/>
      </a:lt1>
      <a:dk2>
        <a:srgbClr val="2A6135"/>
      </a:dk2>
      <a:lt2>
        <a:srgbClr val="E7E6E6"/>
      </a:lt2>
      <a:accent1>
        <a:srgbClr val="45975E"/>
      </a:accent1>
      <a:accent2>
        <a:srgbClr val="EACA4F"/>
      </a:accent2>
      <a:accent3>
        <a:srgbClr val="FD9850"/>
      </a:accent3>
      <a:accent4>
        <a:srgbClr val="F46442"/>
      </a:accent4>
      <a:accent5>
        <a:srgbClr val="008E00"/>
      </a:accent5>
      <a:accent6>
        <a:srgbClr val="6AD8CB"/>
      </a:accent6>
      <a:hlink>
        <a:srgbClr val="2A6135"/>
      </a:hlink>
      <a:folHlink>
        <a:srgbClr val="A7D43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Mukautetut 1">
      <a:dk1>
        <a:srgbClr val="000000"/>
      </a:dk1>
      <a:lt1>
        <a:srgbClr val="FFFFFF"/>
      </a:lt1>
      <a:dk2>
        <a:srgbClr val="2A6135"/>
      </a:dk2>
      <a:lt2>
        <a:srgbClr val="E7E6E6"/>
      </a:lt2>
      <a:accent1>
        <a:srgbClr val="45975E"/>
      </a:accent1>
      <a:accent2>
        <a:srgbClr val="EACA4F"/>
      </a:accent2>
      <a:accent3>
        <a:srgbClr val="FD9850"/>
      </a:accent3>
      <a:accent4>
        <a:srgbClr val="F46442"/>
      </a:accent4>
      <a:accent5>
        <a:srgbClr val="008E00"/>
      </a:accent5>
      <a:accent6>
        <a:srgbClr val="6AD8CB"/>
      </a:accent6>
      <a:hlink>
        <a:srgbClr val="2A6135"/>
      </a:hlink>
      <a:folHlink>
        <a:srgbClr val="A7D43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388</Words>
  <Application>Microsoft Office PowerPoint</Application>
  <PresentationFormat>Laajakuva</PresentationFormat>
  <Paragraphs>88</Paragraphs>
  <Slides>17</Slides>
  <Notes>6</Notes>
  <HiddenSlides>0</HiddenSlides>
  <MMClips>2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17</vt:i4>
      </vt:variant>
    </vt:vector>
  </HeadingPairs>
  <TitlesOfParts>
    <vt:vector size="24" baseType="lpstr">
      <vt:lpstr>Avenir Next LT Pro</vt:lpstr>
      <vt:lpstr>Arial</vt:lpstr>
      <vt:lpstr>Raleway Thin</vt:lpstr>
      <vt:lpstr>Calibri</vt:lpstr>
      <vt:lpstr>Roboto Slab</vt:lpstr>
      <vt:lpstr>Office-teema</vt:lpstr>
      <vt:lpstr>Office-teema</vt:lpstr>
      <vt:lpstr>Tieluiska Oy</vt:lpstr>
      <vt:lpstr>Taustaa ja talous</vt:lpstr>
      <vt:lpstr>Yhtiön toimialat</vt:lpstr>
      <vt:lpstr>Torpanpiha® kasvualustat</vt:lpstr>
      <vt:lpstr>Viher- ja ympäristörakentaminen</vt:lpstr>
      <vt:lpstr>Emulsiokylvö</vt:lpstr>
      <vt:lpstr>Emulsiokylvö</vt:lpstr>
      <vt:lpstr>Suurien alueiden nopea käsittely</vt:lpstr>
      <vt:lpstr>Kytäjägolf</vt:lpstr>
      <vt:lpstr>Sopivia kohteita emulsiokylvöön</vt:lpstr>
      <vt:lpstr>Sopivia kohteita emulsiokylvöön</vt:lpstr>
      <vt:lpstr>Emulsiokylvön edut</vt:lpstr>
      <vt:lpstr>EMULSIOKYLVÖKONEET</vt:lpstr>
      <vt:lpstr>FINN –virallinen jälleenmyyjä</vt:lpstr>
      <vt:lpstr>Emulsiokylvö</vt:lpstr>
      <vt:lpstr>FINN lisäaineet</vt:lpstr>
      <vt:lpstr>Kiitos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Tieluiska Oy</dc:title>
  <dc:creator>Sanna Kopola</dc:creator>
  <cp:lastModifiedBy>Timo Yliniemi</cp:lastModifiedBy>
  <cp:revision>8</cp:revision>
  <dcterms:created xsi:type="dcterms:W3CDTF">2021-01-19T11:22:56Z</dcterms:created>
  <dcterms:modified xsi:type="dcterms:W3CDTF">2024-01-29T07:39:25Z</dcterms:modified>
</cp:coreProperties>
</file>