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291" r:id="rId2"/>
    <p:sldId id="292" r:id="rId3"/>
    <p:sldId id="293" r:id="rId4"/>
    <p:sldId id="294" r:id="rId5"/>
    <p:sldId id="277" r:id="rId6"/>
    <p:sldId id="350" r:id="rId7"/>
    <p:sldId id="341" r:id="rId8"/>
    <p:sldId id="342" r:id="rId9"/>
    <p:sldId id="344" r:id="rId10"/>
    <p:sldId id="295" r:id="rId11"/>
    <p:sldId id="286" r:id="rId12"/>
    <p:sldId id="258" r:id="rId13"/>
    <p:sldId id="346" r:id="rId14"/>
    <p:sldId id="321" r:id="rId15"/>
    <p:sldId id="272" r:id="rId16"/>
    <p:sldId id="348" r:id="rId17"/>
    <p:sldId id="322" r:id="rId18"/>
    <p:sldId id="324" r:id="rId19"/>
    <p:sldId id="325" r:id="rId20"/>
    <p:sldId id="326" r:id="rId21"/>
    <p:sldId id="327" r:id="rId22"/>
    <p:sldId id="329" r:id="rId23"/>
    <p:sldId id="34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01" r:id="rId33"/>
    <p:sldId id="302" r:id="rId34"/>
    <p:sldId id="338" r:id="rId35"/>
    <p:sldId id="289" r:id="rId36"/>
    <p:sldId id="345" r:id="rId37"/>
    <p:sldId id="271" r:id="rId38"/>
    <p:sldId id="308" r:id="rId39"/>
    <p:sldId id="309" r:id="rId40"/>
    <p:sldId id="307" r:id="rId41"/>
    <p:sldId id="311" r:id="rId42"/>
    <p:sldId id="312" r:id="rId43"/>
    <p:sldId id="313" r:id="rId44"/>
    <p:sldId id="315" r:id="rId45"/>
    <p:sldId id="317" r:id="rId46"/>
    <p:sldId id="318" r:id="rId47"/>
    <p:sldId id="319" r:id="rId48"/>
    <p:sldId id="320" r:id="rId49"/>
    <p:sldId id="288" r:id="rId50"/>
    <p:sldId id="275" r:id="rId51"/>
    <p:sldId id="276" r:id="rId52"/>
    <p:sldId id="340" r:id="rId53"/>
  </p:sldIdLst>
  <p:sldSz cx="9144000" cy="6858000" type="screen4x3"/>
  <p:notesSz cx="7315200" cy="96012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3F38FC-0AEC-45EA-8D3A-3E33DD8F2EC0}" v="28" dt="2024-01-30T16:08:17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850" y="-9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hakamaki\Desktop\Siirto\Mixtures201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hakamaki\Desktop\Turf%20pdf\Punanata,%201997-2004,MTT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Taul6!$C$2</c:f>
              <c:strCache>
                <c:ptCount val="1"/>
                <c:pt idx="0">
                  <c:v>5C</c:v>
                </c:pt>
              </c:strCache>
            </c:strRef>
          </c:tx>
          <c:invertIfNegative val="0"/>
          <c:cat>
            <c:strRef>
              <c:f>Taul6!$B$3:$B$6</c:f>
              <c:strCache>
                <c:ptCount val="4"/>
                <c:pt idx="0">
                  <c:v>Niittynurmikka</c:v>
                </c:pt>
                <c:pt idx="1">
                  <c:v>Engl.raiheinä</c:v>
                </c:pt>
                <c:pt idx="2">
                  <c:v>Ruokonata</c:v>
                </c:pt>
                <c:pt idx="3">
                  <c:v>Kylänurmikka</c:v>
                </c:pt>
              </c:strCache>
            </c:strRef>
          </c:cat>
          <c:val>
            <c:numRef>
              <c:f>Taul6!$C$3:$C$6</c:f>
              <c:numCache>
                <c:formatCode>General</c:formatCode>
                <c:ptCount val="4"/>
                <c:pt idx="0" formatCode="#,##0\ &quot;vrk&quot;">
                  <c:v>81</c:v>
                </c:pt>
                <c:pt idx="1">
                  <c:v>19</c:v>
                </c:pt>
                <c:pt idx="2">
                  <c:v>78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4-404E-8505-254E0F9CE118}"/>
            </c:ext>
          </c:extLst>
        </c:ser>
        <c:ser>
          <c:idx val="1"/>
          <c:order val="1"/>
          <c:tx>
            <c:strRef>
              <c:f>Taul6!$D$2</c:f>
              <c:strCache>
                <c:ptCount val="1"/>
                <c:pt idx="0">
                  <c:v>8C</c:v>
                </c:pt>
              </c:strCache>
            </c:strRef>
          </c:tx>
          <c:invertIfNegative val="0"/>
          <c:cat>
            <c:strRef>
              <c:f>Taul6!$B$3:$B$6</c:f>
              <c:strCache>
                <c:ptCount val="4"/>
                <c:pt idx="0">
                  <c:v>Niittynurmikka</c:v>
                </c:pt>
                <c:pt idx="1">
                  <c:v>Engl.raiheinä</c:v>
                </c:pt>
                <c:pt idx="2">
                  <c:v>Ruokonata</c:v>
                </c:pt>
                <c:pt idx="3">
                  <c:v>Kylänurmikka</c:v>
                </c:pt>
              </c:strCache>
            </c:strRef>
          </c:cat>
          <c:val>
            <c:numRef>
              <c:f>Taul6!$D$3:$D$6</c:f>
              <c:numCache>
                <c:formatCode>General</c:formatCode>
                <c:ptCount val="4"/>
                <c:pt idx="0">
                  <c:v>30</c:v>
                </c:pt>
                <c:pt idx="1">
                  <c:v>9</c:v>
                </c:pt>
                <c:pt idx="2">
                  <c:v>19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24-404E-8505-254E0F9CE118}"/>
            </c:ext>
          </c:extLst>
        </c:ser>
        <c:ser>
          <c:idx val="2"/>
          <c:order val="2"/>
          <c:tx>
            <c:strRef>
              <c:f>Taul6!$E$2</c:f>
              <c:strCache>
                <c:ptCount val="1"/>
                <c:pt idx="0">
                  <c:v>11C</c:v>
                </c:pt>
              </c:strCache>
            </c:strRef>
          </c:tx>
          <c:invertIfNegative val="0"/>
          <c:cat>
            <c:strRef>
              <c:f>Taul6!$B$3:$B$6</c:f>
              <c:strCache>
                <c:ptCount val="4"/>
                <c:pt idx="0">
                  <c:v>Niittynurmikka</c:v>
                </c:pt>
                <c:pt idx="1">
                  <c:v>Engl.raiheinä</c:v>
                </c:pt>
                <c:pt idx="2">
                  <c:v>Ruokonata</c:v>
                </c:pt>
                <c:pt idx="3">
                  <c:v>Kylänurmikka</c:v>
                </c:pt>
              </c:strCache>
            </c:strRef>
          </c:cat>
          <c:val>
            <c:numRef>
              <c:f>Taul6!$E$3:$E$6</c:f>
              <c:numCache>
                <c:formatCode>General</c:formatCode>
                <c:ptCount val="4"/>
                <c:pt idx="0">
                  <c:v>20</c:v>
                </c:pt>
                <c:pt idx="1">
                  <c:v>7</c:v>
                </c:pt>
                <c:pt idx="2">
                  <c:v>9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24-404E-8505-254E0F9CE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687552"/>
        <c:axId val="199701632"/>
        <c:axId val="0"/>
      </c:bar3DChart>
      <c:catAx>
        <c:axId val="19968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9701632"/>
        <c:crosses val="autoZero"/>
        <c:auto val="1"/>
        <c:lblAlgn val="ctr"/>
        <c:lblOffset val="100"/>
        <c:noMultiLvlLbl val="0"/>
      </c:catAx>
      <c:valAx>
        <c:axId val="199701632"/>
        <c:scaling>
          <c:orientation val="minMax"/>
        </c:scaling>
        <c:delete val="0"/>
        <c:axPos val="l"/>
        <c:majorGridlines/>
        <c:numFmt formatCode="#,##0\ &quot;vrk&quot;" sourceLinked="1"/>
        <c:majorTickMark val="out"/>
        <c:minorTickMark val="none"/>
        <c:tickLblPos val="nextTo"/>
        <c:crossAx val="1996875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4036745406824223E-2"/>
          <c:y val="7.4548702245552642E-2"/>
          <c:w val="0.71539566929133869"/>
          <c:h val="0.640818751822688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Taul6!$B$55</c:f>
              <c:strCache>
                <c:ptCount val="1"/>
                <c:pt idx="0">
                  <c:v>Zone 1%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aseline="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Taul6!$A$56:$A$67</c:f>
              <c:strCache>
                <c:ptCount val="5"/>
                <c:pt idx="0">
                  <c:v>CENTER FRC</c:v>
                </c:pt>
                <c:pt idx="1">
                  <c:v>FR P87 FRC</c:v>
                </c:pt>
                <c:pt idx="2">
                  <c:v>BAROYAL</c:v>
                </c:pt>
                <c:pt idx="3">
                  <c:v>FRIGG (FRC)</c:v>
                </c:pt>
                <c:pt idx="4">
                  <c:v>CEZANNE (FRT</c:v>
                </c:pt>
              </c:strCache>
            </c:strRef>
          </c:cat>
          <c:val>
            <c:numRef>
              <c:f>Taul6!$B$56:$B$67</c:f>
              <c:numCache>
                <c:formatCode>General</c:formatCode>
                <c:ptCount val="5"/>
                <c:pt idx="0">
                  <c:v>64.5</c:v>
                </c:pt>
                <c:pt idx="1">
                  <c:v>72.3</c:v>
                </c:pt>
                <c:pt idx="2">
                  <c:v>69.099999999999994</c:v>
                </c:pt>
                <c:pt idx="3">
                  <c:v>61.8</c:v>
                </c:pt>
                <c:pt idx="4">
                  <c:v>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5-4691-979D-66D3EDDF8FBB}"/>
            </c:ext>
          </c:extLst>
        </c:ser>
        <c:ser>
          <c:idx val="1"/>
          <c:order val="1"/>
          <c:tx>
            <c:strRef>
              <c:f>Taul6!$C$55</c:f>
              <c:strCache>
                <c:ptCount val="1"/>
                <c:pt idx="0">
                  <c:v>Zone 2%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Taul6!$A$56:$A$67</c:f>
              <c:strCache>
                <c:ptCount val="5"/>
                <c:pt idx="0">
                  <c:v>CENTER FRC</c:v>
                </c:pt>
                <c:pt idx="1">
                  <c:v>FR P87 FRC</c:v>
                </c:pt>
                <c:pt idx="2">
                  <c:v>BAROYAL</c:v>
                </c:pt>
                <c:pt idx="3">
                  <c:v>FRIGG (FRC)</c:v>
                </c:pt>
                <c:pt idx="4">
                  <c:v>CEZANNE (FRT</c:v>
                </c:pt>
              </c:strCache>
            </c:strRef>
          </c:cat>
          <c:val>
            <c:numRef>
              <c:f>Taul6!$C$56:$C$67</c:f>
              <c:numCache>
                <c:formatCode>General</c:formatCode>
                <c:ptCount val="5"/>
                <c:pt idx="0">
                  <c:v>79.099999999999994</c:v>
                </c:pt>
                <c:pt idx="1">
                  <c:v>84.7</c:v>
                </c:pt>
                <c:pt idx="2">
                  <c:v>80</c:v>
                </c:pt>
                <c:pt idx="3">
                  <c:v>77.3</c:v>
                </c:pt>
                <c:pt idx="4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B5-4691-979D-66D3EDDF8FBB}"/>
            </c:ext>
          </c:extLst>
        </c:ser>
        <c:ser>
          <c:idx val="2"/>
          <c:order val="2"/>
          <c:tx>
            <c:strRef>
              <c:f>Taul6!$D$55</c:f>
              <c:strCache>
                <c:ptCount val="1"/>
                <c:pt idx="0">
                  <c:v>Zone 3%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Taul6!$A$56:$A$67</c:f>
              <c:strCache>
                <c:ptCount val="5"/>
                <c:pt idx="0">
                  <c:v>CENTER FRC</c:v>
                </c:pt>
                <c:pt idx="1">
                  <c:v>FR P87 FRC</c:v>
                </c:pt>
                <c:pt idx="2">
                  <c:v>BAROYAL</c:v>
                </c:pt>
                <c:pt idx="3">
                  <c:v>FRIGG (FRC)</c:v>
                </c:pt>
                <c:pt idx="4">
                  <c:v>CEZANNE (FRT</c:v>
                </c:pt>
              </c:strCache>
            </c:strRef>
          </c:cat>
          <c:val>
            <c:numRef>
              <c:f>Taul6!$D$56:$D$67</c:f>
              <c:numCache>
                <c:formatCode>General</c:formatCode>
                <c:ptCount val="5"/>
                <c:pt idx="0">
                  <c:v>87.6</c:v>
                </c:pt>
                <c:pt idx="1">
                  <c:v>93.7</c:v>
                </c:pt>
                <c:pt idx="2">
                  <c:v>91.7</c:v>
                </c:pt>
                <c:pt idx="3">
                  <c:v>85</c:v>
                </c:pt>
                <c:pt idx="4">
                  <c:v>80.2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B5-4691-979D-66D3EDDF8FBB}"/>
            </c:ext>
          </c:extLst>
        </c:ser>
        <c:ser>
          <c:idx val="3"/>
          <c:order val="3"/>
          <c:tx>
            <c:strRef>
              <c:f>Taul6!$E$55</c:f>
              <c:strCache>
                <c:ptCount val="1"/>
                <c:pt idx="0">
                  <c:v>Zone 4%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Taul6!$A$56:$A$67</c:f>
              <c:strCache>
                <c:ptCount val="5"/>
                <c:pt idx="0">
                  <c:v>CENTER FRC</c:v>
                </c:pt>
                <c:pt idx="1">
                  <c:v>FR P87 FRC</c:v>
                </c:pt>
                <c:pt idx="2">
                  <c:v>BAROYAL</c:v>
                </c:pt>
                <c:pt idx="3">
                  <c:v>FRIGG (FRC)</c:v>
                </c:pt>
                <c:pt idx="4">
                  <c:v>CEZANNE (FRT</c:v>
                </c:pt>
              </c:strCache>
            </c:strRef>
          </c:cat>
          <c:val>
            <c:numRef>
              <c:f>Taul6!$E$56:$E$67</c:f>
              <c:numCache>
                <c:formatCode>General</c:formatCode>
                <c:ptCount val="5"/>
                <c:pt idx="0">
                  <c:v>83.5</c:v>
                </c:pt>
                <c:pt idx="1">
                  <c:v>86.3</c:v>
                </c:pt>
                <c:pt idx="2">
                  <c:v>84.9</c:v>
                </c:pt>
                <c:pt idx="3">
                  <c:v>88.3</c:v>
                </c:pt>
                <c:pt idx="4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B5-4691-979D-66D3EDDF8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198592"/>
        <c:axId val="201212672"/>
      </c:barChart>
      <c:catAx>
        <c:axId val="201198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1212672"/>
        <c:crosses val="autoZero"/>
        <c:auto val="1"/>
        <c:lblAlgn val="ctr"/>
        <c:lblOffset val="100"/>
        <c:noMultiLvlLbl val="0"/>
      </c:catAx>
      <c:valAx>
        <c:axId val="201212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1198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0.15619</cdr:x>
      <cdr:y>0.01042</cdr:y>
    </cdr:from>
    <cdr:to>
      <cdr:x>0.76471</cdr:x>
      <cdr:y>0.13889</cdr:y>
    </cdr:to>
    <cdr:sp macro="" textlink="">
      <cdr:nvSpPr>
        <cdr:cNvPr id="2" name="Tekstikehys 1"/>
        <cdr:cNvSpPr txBox="1"/>
      </cdr:nvSpPr>
      <cdr:spPr>
        <a:xfrm xmlns:a="http://schemas.openxmlformats.org/drawingml/2006/main">
          <a:off x="733425" y="28575"/>
          <a:ext cx="2857500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100"/>
        </a:p>
      </cdr:txBody>
    </cdr:sp>
  </cdr:relSizeAnchor>
  <cdr:relSizeAnchor xmlns:cdr="http://schemas.openxmlformats.org/drawingml/2006/chartDrawing">
    <cdr:from>
      <cdr:x>0.1927</cdr:x>
      <cdr:y>0.07292</cdr:y>
    </cdr:from>
    <cdr:to>
      <cdr:x>0.81136</cdr:x>
      <cdr:y>0.16667</cdr:y>
    </cdr:to>
    <cdr:sp macro="" textlink="">
      <cdr:nvSpPr>
        <cdr:cNvPr id="3" name="Tekstikehys 2"/>
        <cdr:cNvSpPr txBox="1"/>
      </cdr:nvSpPr>
      <cdr:spPr>
        <a:xfrm xmlns:a="http://schemas.openxmlformats.org/drawingml/2006/main">
          <a:off x="904875" y="200025"/>
          <a:ext cx="29051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100"/>
        </a:p>
      </cdr:txBody>
    </cdr:sp>
  </cdr:relSizeAnchor>
  <cdr:relSizeAnchor xmlns:cdr="http://schemas.openxmlformats.org/drawingml/2006/chartDrawing">
    <cdr:from>
      <cdr:x>0.16633</cdr:x>
      <cdr:y>0.02778</cdr:y>
    </cdr:from>
    <cdr:to>
      <cdr:x>0.96875</cdr:x>
      <cdr:y>0.16667</cdr:y>
    </cdr:to>
    <cdr:sp macro="" textlink="">
      <cdr:nvSpPr>
        <cdr:cNvPr id="4" name="Tekstikehys 3"/>
        <cdr:cNvSpPr txBox="1"/>
      </cdr:nvSpPr>
      <cdr:spPr>
        <a:xfrm xmlns:a="http://schemas.openxmlformats.org/drawingml/2006/main">
          <a:off x="1149801" y="144016"/>
          <a:ext cx="5546942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1800" dirty="0"/>
            <a:t>Päivät</a:t>
          </a:r>
          <a:r>
            <a:rPr lang="fi-FI" sz="1800" baseline="0" dirty="0"/>
            <a:t> kylvöstä 50% taimettumiseen, </a:t>
          </a:r>
          <a:r>
            <a:rPr lang="fi-FI" sz="1050" baseline="0" dirty="0"/>
            <a:t>lähde </a:t>
          </a:r>
          <a:r>
            <a:rPr lang="fi-FI" sz="1050" baseline="0" dirty="0" err="1"/>
            <a:t>EuroGrass</a:t>
          </a:r>
          <a:endParaRPr lang="fi-FI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E57752FE-7A48-22C7-A287-E3E279D164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1BB67D3-6AE8-0C72-6A59-CBDC0F55FA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92322D9C-2FE7-4B4A-B4C2-6799FEC3771F}" type="datetimeFigureOut">
              <a:rPr lang="fi-FI"/>
              <a:pPr>
                <a:defRPr/>
              </a:pPr>
              <a:t>30.1.2024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75B43C2-929E-C5DF-AB95-665BDDA08C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9F7FFB-0682-25ED-D693-319C79D335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7897C78-86BD-4925-BDC4-6887E0AA64F8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F406E45B-44C1-B45A-EDBC-097BF6D0BF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00FDD0-CA35-951E-2CBB-FBC73063600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DEEA61AB-9DEA-4CEC-8304-57C86FC93686}" type="datetimeFigureOut">
              <a:rPr lang="fi-FI"/>
              <a:pPr>
                <a:defRPr/>
              </a:pPr>
              <a:t>30.1.2024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8638DF9D-0BBE-BBBB-77E4-42DF50A396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2A3F11E0-993E-24BA-2532-6266466286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1C5465B-2204-CC82-74A3-29418E09C8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C188C08-A31A-856E-7909-C5727811F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FE264E6-80EE-4D46-99E5-9EBF47596616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Dian kuvan paikkamerkki 1">
            <a:extLst>
              <a:ext uri="{FF2B5EF4-FFF2-40B4-BE49-F238E27FC236}">
                <a16:creationId xmlns:a16="http://schemas.microsoft.com/office/drawing/2014/main" id="{CE85F20B-F9C9-EE22-FED9-A4EF3046D5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Huomautusten paikkamerkki 2">
            <a:extLst>
              <a:ext uri="{FF2B5EF4-FFF2-40B4-BE49-F238E27FC236}">
                <a16:creationId xmlns:a16="http://schemas.microsoft.com/office/drawing/2014/main" id="{14F9F9CF-AC98-563C-D099-AB5C5FBCCA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  <p:sp>
        <p:nvSpPr>
          <p:cNvPr id="64516" name="Alatunnisteen paikkamerkki 3">
            <a:extLst>
              <a:ext uri="{FF2B5EF4-FFF2-40B4-BE49-F238E27FC236}">
                <a16:creationId xmlns:a16="http://schemas.microsoft.com/office/drawing/2014/main" id="{6C2C4608-5E17-7E7E-7E80-BC87C84AE3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/>
          </a:p>
        </p:txBody>
      </p:sp>
      <p:sp>
        <p:nvSpPr>
          <p:cNvPr id="64517" name="Dian numeron paikkamerkki 4">
            <a:extLst>
              <a:ext uri="{FF2B5EF4-FFF2-40B4-BE49-F238E27FC236}">
                <a16:creationId xmlns:a16="http://schemas.microsoft.com/office/drawing/2014/main" id="{E0C4E395-E593-529E-096F-A4289EA0C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7E0DE9-5FA3-4EFB-88E3-5793B2363FDC}" type="slidenum">
              <a:rPr lang="fi-FI" altLang="fi-FI"/>
              <a:pPr eaLnBrk="1" hangingPunct="1"/>
              <a:t>1</a:t>
            </a:fld>
            <a:endParaRPr lang="fi-FI" alt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F268EC79-7B24-BE5E-44CB-E769781B6D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60475" y="720725"/>
            <a:ext cx="4797425" cy="3598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F63ACE45-D6C6-1ED2-6ABD-B4E4627FF3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92" tIns="45995" rIns="91992" bIns="45995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Dian kuvan paikkamerkki 1">
            <a:extLst>
              <a:ext uri="{FF2B5EF4-FFF2-40B4-BE49-F238E27FC236}">
                <a16:creationId xmlns:a16="http://schemas.microsoft.com/office/drawing/2014/main" id="{706F3DEF-F7A7-924D-3B51-1B0EA4A1A2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Huomautusten paikkamerkki 2">
            <a:extLst>
              <a:ext uri="{FF2B5EF4-FFF2-40B4-BE49-F238E27FC236}">
                <a16:creationId xmlns:a16="http://schemas.microsoft.com/office/drawing/2014/main" id="{BF4F4E45-B970-2A00-6F51-2434730CA5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i-FI" altLang="fi-FI"/>
          </a:p>
        </p:txBody>
      </p:sp>
      <p:sp>
        <p:nvSpPr>
          <p:cNvPr id="79876" name="Dian numeron paikkamerkki 3">
            <a:extLst>
              <a:ext uri="{FF2B5EF4-FFF2-40B4-BE49-F238E27FC236}">
                <a16:creationId xmlns:a16="http://schemas.microsoft.com/office/drawing/2014/main" id="{E624562D-F4B7-6303-0B0F-ABD5699E8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2460EF-A26F-477D-9C2F-5644062A6777}" type="slidenum">
              <a:rPr lang="fi-FI" altLang="fi-FI"/>
              <a:pPr eaLnBrk="1" hangingPunct="1"/>
              <a:t>12</a:t>
            </a:fld>
            <a:endParaRPr lang="fi-FI" altLang="fi-FI"/>
          </a:p>
        </p:txBody>
      </p:sp>
      <p:sp>
        <p:nvSpPr>
          <p:cNvPr id="79877" name="Alatunnisteen paikkamerkki 4">
            <a:extLst>
              <a:ext uri="{FF2B5EF4-FFF2-40B4-BE49-F238E27FC236}">
                <a16:creationId xmlns:a16="http://schemas.microsoft.com/office/drawing/2014/main" id="{34BC3D56-299B-CFE2-A0CB-D0839ABDCC7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EDA23D2-820A-CF31-B3B5-DA161243CC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921C4E7-633A-960B-F7A7-097484136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BC1D7971-C885-8A92-7E25-DC6415DBF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60475" y="720725"/>
            <a:ext cx="4797425" cy="3598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C453C0E-E308-FAB3-79C2-6D37D29BF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254" tIns="48627" rIns="97254" bIns="4862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80900" name="Alatunnisteen paikkamerkki 3">
            <a:extLst>
              <a:ext uri="{FF2B5EF4-FFF2-40B4-BE49-F238E27FC236}">
                <a16:creationId xmlns:a16="http://schemas.microsoft.com/office/drawing/2014/main" id="{1AA004F1-E51C-EDB3-DFC0-86A33A48B4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EDA23D2-820A-CF31-B3B5-DA161243CC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921C4E7-633A-960B-F7A7-097484136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73829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C1FE787B-3780-9139-4FAA-50A28A6DCC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F4038F8-5112-B3AC-9D87-E57E279798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E447356-15A2-4EF4-01B6-1D737A446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2BD2026-D78D-38BF-D240-07F624AADC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A342F0A-033C-9A11-10F6-03E3AA3309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004BB6A3-4E8F-5B0C-BB41-264D801BA5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30CE444-4F9B-1D8A-355E-39A8059C83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FC3E400C-9117-7FC6-0790-21C38C7DF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B86EFFF0-0C61-9133-DA45-DC86788911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7D376271-44C1-7939-2AFE-DA82B8679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C0B7BCB9-0574-6405-B6CB-545214072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CA6BC7BB-3DC8-CC3C-3A76-AA76A14922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C0B7BCB9-0574-6405-B6CB-545214072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CA6BC7BB-3DC8-CC3C-3A76-AA76A14922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84052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B663AC16-C7A7-70AF-D5A5-260D891058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A370AC7-32B4-184E-48AB-18E85F4572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5A3A9E17-0CAD-24CC-3258-C9801D6083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7C3F00F6-B0B4-D2A7-D6BD-BF5E5BD3A1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70AA4023-E1E7-0569-8429-C21B90F9B5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81F367EE-A76F-3A8F-0B1C-CCF2CD006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B4AA2F00-7DF7-E371-61BC-8D8F4FC8C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2B4C5DE-6BA9-F9BF-5C5E-25AD991024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1F2BD214-F691-EF27-4146-5D61284CC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19138"/>
            <a:ext cx="4802187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8048BF4C-6171-27D7-4221-6A5D769344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01" tIns="46000" rIns="92001" bIns="46000" numCol="1" anchor="t" anchorCtr="0" compatLnSpc="1">
            <a:prstTxWarp prst="textNoShape">
              <a:avLst/>
            </a:prstTxWarp>
          </a:bodyPr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1B628CD5-B000-04DD-C73C-09E1FBC864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60475" y="720725"/>
            <a:ext cx="4797425" cy="3598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5A9761D-39F0-A21F-0A65-2BEBF1716A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2475"/>
            <a:ext cx="5851525" cy="431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254" tIns="48627" rIns="97254" bIns="4862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81924" name="Alatunnisteen paikkamerkki 3">
            <a:extLst>
              <a:ext uri="{FF2B5EF4-FFF2-40B4-BE49-F238E27FC236}">
                <a16:creationId xmlns:a16="http://schemas.microsoft.com/office/drawing/2014/main" id="{60CB21DA-FD0E-439F-93F7-E429023900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i-FI" altLang="en-US"/>
              <a:t>Muokkaa perustyyl. napsautt.</a:t>
            </a:r>
            <a:endParaRPr lang="en-GB" altLang="en-US" dirty="0"/>
          </a:p>
        </p:txBody>
      </p:sp>
      <p:sp>
        <p:nvSpPr>
          <p:cNvPr id="273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fi-FI" altLang="en-US"/>
              <a:t>Muokkaa alaotsikon perustyyliä napsautt.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497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49275" y="44450"/>
            <a:ext cx="6182965" cy="763588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49275" y="1125538"/>
            <a:ext cx="6398989" cy="5399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665562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6333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49275" y="1125538"/>
            <a:ext cx="3914775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16450" y="1125538"/>
            <a:ext cx="3914775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93EA480-8F0B-3BF6-58F5-2A34DB2A96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A0CF0AE-45FD-454F-8D7E-2A19ADD9435E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204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08C812D-64BD-D712-F4FD-5CCC90046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E983796-8131-4019-9E6E-B0AC98AD788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04209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0DA2669-9379-B88C-14E7-24ACD95C15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6D718E7-7796-46B1-AD26-E399B0AAE05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4379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539358F-19F9-EBDE-471B-01D8D8E6CB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669595E-D7E3-4BE3-BE4A-DCFB3723BFE4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2273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6125AC2-7F09-BE46-E806-998C0A49FC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AA475A1-3B72-43C9-B848-4D328314141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8574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B211AB8-10B8-0E4D-7D59-816DD6DB0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39B463F-07DC-41F8-8E2F-82582250205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9004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3A5D5B9-E7A7-DE61-AEAA-141DD58561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B0BCC81-7C3A-4962-A73E-D54CE38C77D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8753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35738" y="44450"/>
            <a:ext cx="1995487" cy="5365750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49275" y="44450"/>
            <a:ext cx="5834063" cy="53657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E354F5-E42B-983F-D578-24AC380E0F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613" y="0"/>
            <a:ext cx="43973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57CE526-E771-4689-A62C-B00459EA21CC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37609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1828800" y="685800"/>
            <a:ext cx="7313840" cy="5486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8A3866A-8C90-1533-2B45-9752F9FC46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219200" cy="457200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C3FECC-7063-856F-07EB-55063E8626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828800" y="6248400"/>
            <a:ext cx="4648200" cy="457200"/>
          </a:xfrm>
          <a:prstGeom prst="rect">
            <a:avLst/>
          </a:prstGeom>
        </p:spPr>
        <p:txBody>
          <a:bodyPr lIns="80010" tIns="40005" rIns="80010" bIns="40005"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EC3B46B-815D-D073-2BC1-175BED5A9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  <a:prstGeom prst="rect">
            <a:avLst/>
          </a:prstGeom>
        </p:spPr>
        <p:txBody>
          <a:bodyPr vert="horz" wrap="square" lIns="80010" tIns="40005" rIns="80010" bIns="40005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CC13C63-FC1E-40F1-A56E-1E5F471A6DB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5999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66F0351-62F4-170E-9EC3-984C9D332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44450"/>
            <a:ext cx="798195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en-US"/>
              <a:t>Muokkaa perustyyl. napsautt.</a:t>
            </a:r>
            <a:endParaRPr lang="en-US" altLang="en-US"/>
          </a:p>
        </p:txBody>
      </p:sp>
      <p:sp>
        <p:nvSpPr>
          <p:cNvPr id="272389" name="Rectangle 5">
            <a:extLst>
              <a:ext uri="{FF2B5EF4-FFF2-40B4-BE49-F238E27FC236}">
                <a16:creationId xmlns:a16="http://schemas.microsoft.com/office/drawing/2014/main" id="{13AB6CB1-5551-C164-FB87-61EEC1519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-609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i-FI">
              <a:latin typeface="+mn-lt"/>
            </a:endParaRPr>
          </a:p>
        </p:txBody>
      </p:sp>
      <p:sp>
        <p:nvSpPr>
          <p:cNvPr id="4100" name="Rectangle 7">
            <a:extLst>
              <a:ext uri="{FF2B5EF4-FFF2-40B4-BE49-F238E27FC236}">
                <a16:creationId xmlns:a16="http://schemas.microsoft.com/office/drawing/2014/main" id="{5CF4FD2B-F4FD-12C3-8A26-4424C18B7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125538"/>
            <a:ext cx="7981950" cy="428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en-US"/>
              <a:t>Muokkaa tekstin perustyylejä napsauttamalla</a:t>
            </a:r>
          </a:p>
          <a:p>
            <a:pPr lvl="1"/>
            <a:r>
              <a:rPr lang="fi-FI" altLang="en-US"/>
              <a:t>toinen taso</a:t>
            </a:r>
          </a:p>
          <a:p>
            <a:pPr lvl="2"/>
            <a:r>
              <a:rPr lang="fi-FI" altLang="en-US"/>
              <a:t>kolmas taso</a:t>
            </a:r>
          </a:p>
          <a:p>
            <a:pPr lvl="3"/>
            <a:r>
              <a:rPr lang="fi-FI" altLang="en-US"/>
              <a:t>neljäs taso</a:t>
            </a:r>
          </a:p>
          <a:p>
            <a:pPr lvl="4"/>
            <a:r>
              <a:rPr lang="fi-FI" altLang="en-US"/>
              <a:t>viides taso</a:t>
            </a:r>
            <a:endParaRPr lang="en-US" altLang="en-US"/>
          </a:p>
        </p:txBody>
      </p:sp>
      <p:sp>
        <p:nvSpPr>
          <p:cNvPr id="272392" name="Rectangle 8">
            <a:extLst>
              <a:ext uri="{FF2B5EF4-FFF2-40B4-BE49-F238E27FC236}">
                <a16:creationId xmlns:a16="http://schemas.microsoft.com/office/drawing/2014/main" id="{ED78511B-BAE5-DAE1-FDF6-07D8F3976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5949950"/>
            <a:ext cx="719138" cy="215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i-FI">
              <a:latin typeface="+mn-lt"/>
            </a:endParaRPr>
          </a:p>
        </p:txBody>
      </p:sp>
      <p:pic>
        <p:nvPicPr>
          <p:cNvPr id="4102" name="Sisällön paikkamerkki 5" descr="golf template2.jpg">
            <a:extLst>
              <a:ext uri="{FF2B5EF4-FFF2-40B4-BE49-F238E27FC236}">
                <a16:creationId xmlns:a16="http://schemas.microsoft.com/office/drawing/2014/main" id="{2F291D9A-752A-C561-1725-C45CEB0C43C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33"/>
          <a:stretch>
            <a:fillRect/>
          </a:stretch>
        </p:blipFill>
        <p:spPr bwMode="auto">
          <a:xfrm>
            <a:off x="5969000" y="0"/>
            <a:ext cx="317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Kuva 6" descr="GreenCare_Pro_logo.jpg">
            <a:extLst>
              <a:ext uri="{FF2B5EF4-FFF2-40B4-BE49-F238E27FC236}">
                <a16:creationId xmlns:a16="http://schemas.microsoft.com/office/drawing/2014/main" id="{3549E31B-35AB-C3A9-7AB6-C001B5B3C7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33375"/>
            <a:ext cx="2039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79" r:id="rId2"/>
    <p:sldLayoutId id="2147484080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rgbClr val="339933"/>
        </a:buClr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40000"/>
        </a:spcBef>
        <a:spcAft>
          <a:spcPct val="0"/>
        </a:spcAft>
        <a:buClr>
          <a:srgbClr val="339933"/>
        </a:buClr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40000"/>
        </a:spcBef>
        <a:spcAft>
          <a:spcPct val="0"/>
        </a:spcAft>
        <a:buClr>
          <a:srgbClr val="339933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40000"/>
        </a:spcBef>
        <a:spcAft>
          <a:spcPct val="0"/>
        </a:spcAft>
        <a:buClr>
          <a:srgbClr val="339933"/>
        </a:buClr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40000"/>
        </a:spcBef>
        <a:spcAft>
          <a:spcPct val="0"/>
        </a:spcAft>
        <a:buClr>
          <a:srgbClr val="339933"/>
        </a:buClr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40000"/>
        </a:spcBef>
        <a:spcAft>
          <a:spcPct val="0"/>
        </a:spcAft>
        <a:buClr>
          <a:srgbClr val="339933"/>
        </a:buClr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40000"/>
        </a:spcBef>
        <a:spcAft>
          <a:spcPct val="0"/>
        </a:spcAft>
        <a:buClr>
          <a:srgbClr val="339933"/>
        </a:buClr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40000"/>
        </a:spcBef>
        <a:spcAft>
          <a:spcPct val="0"/>
        </a:spcAft>
        <a:buClr>
          <a:srgbClr val="339933"/>
        </a:buClr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40000"/>
        </a:spcBef>
        <a:spcAft>
          <a:spcPct val="0"/>
        </a:spcAft>
        <a:buClr>
          <a:srgbClr val="339933"/>
        </a:buClr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#a728-2000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honeybee.helsinki.fi/mmsbl/kurssit/Verso_ja_siementunnistus/keskikokjpgkasvit/Poa%20pratensis%20s%20lat%20l1-11.jpg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3">
            <a:extLst>
              <a:ext uri="{FF2B5EF4-FFF2-40B4-BE49-F238E27FC236}">
                <a16:creationId xmlns:a16="http://schemas.microsoft.com/office/drawing/2014/main" id="{8DD8B99B-5A5F-66CB-7FE0-3C14714C24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0388" y="2193925"/>
            <a:ext cx="7313612" cy="1143000"/>
          </a:xfrm>
        </p:spPr>
        <p:txBody>
          <a:bodyPr/>
          <a:lstStyle/>
          <a:p>
            <a:r>
              <a:rPr lang="fi-FI" altLang="fi-FI"/>
              <a:t>Nurmikkolajit ja lajikkeet=</a:t>
            </a:r>
            <a:br>
              <a:rPr lang="fi-FI" altLang="fi-FI"/>
            </a:br>
            <a:r>
              <a:rPr lang="fi-FI" altLang="fi-FI"/>
              <a:t>Miksi ja millaisia nurmikkoja……</a:t>
            </a:r>
          </a:p>
        </p:txBody>
      </p:sp>
      <p:sp>
        <p:nvSpPr>
          <p:cNvPr id="15363" name="Otsikko 3">
            <a:extLst>
              <a:ext uri="{FF2B5EF4-FFF2-40B4-BE49-F238E27FC236}">
                <a16:creationId xmlns:a16="http://schemas.microsoft.com/office/drawing/2014/main" id="{D64DD021-B145-FF0D-AC84-BF1D167A0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endParaRPr lang="fi-FI" alt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E8CAE152-234D-ED09-D21D-A121CE106E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r>
              <a:rPr lang="fi-FI" altLang="fi-FI"/>
              <a:t>Siemenen</a:t>
            </a:r>
            <a:r>
              <a:rPr lang="fi-FI" altLang="fi-FI" sz="1800"/>
              <a:t>(=lajin ja lajikkeen</a:t>
            </a:r>
            <a:r>
              <a:rPr lang="fi-FI" altLang="fi-FI"/>
              <a:t>) ….</a:t>
            </a:r>
          </a:p>
        </p:txBody>
      </p:sp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41F32E00-4E12-C537-D6ED-F4B5F81964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125538"/>
          <a:ext cx="5715000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tiedosto" r:id="rId2" imgW="6667560" imgH="5619600" progId="Imaging.Document">
                  <p:embed/>
                </p:oleObj>
              </mc:Choice>
              <mc:Fallback>
                <p:oleObj name="Kuvatiedosto" r:id="rId2" imgW="6667560" imgH="5619600" progId="Imaging.Document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41F32E00-4E12-C537-D6ED-F4B5F81964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25538"/>
                        <a:ext cx="5715000" cy="505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>
            <a:extLst>
              <a:ext uri="{FF2B5EF4-FFF2-40B4-BE49-F238E27FC236}">
                <a16:creationId xmlns:a16="http://schemas.microsoft.com/office/drawing/2014/main" id="{CBB4CC34-20B0-3366-EBCC-5DF0361748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fi-FI" altLang="fi-FI"/>
              <a:t>…valinnan merkitys ….</a:t>
            </a:r>
          </a:p>
        </p:txBody>
      </p:sp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35DDE7DA-BDC5-8C88-F7E1-A48349CAAC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7638" y="1196975"/>
          <a:ext cx="3397250" cy="504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tiedosto" r:id="rId2" imgW="3962520" imgH="5600880" progId="Imaging.Document">
                  <p:embed/>
                </p:oleObj>
              </mc:Choice>
              <mc:Fallback>
                <p:oleObj name="Kuvatiedosto" r:id="rId2" imgW="3962520" imgH="5600880" progId="Imaging.Document">
                  <p:embed/>
                  <p:pic>
                    <p:nvPicPr>
                      <p:cNvPr id="2050" name="Object 2">
                        <a:extLst>
                          <a:ext uri="{FF2B5EF4-FFF2-40B4-BE49-F238E27FC236}">
                            <a16:creationId xmlns:a16="http://schemas.microsoft.com/office/drawing/2014/main" id="{35DDE7DA-BDC5-8C88-F7E1-A48349CAAC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1196975"/>
                        <a:ext cx="3397250" cy="504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>
            <a:extLst>
              <a:ext uri="{FF2B5EF4-FFF2-40B4-BE49-F238E27FC236}">
                <a16:creationId xmlns:a16="http://schemas.microsoft.com/office/drawing/2014/main" id="{233458B4-C206-4245-6515-2F40AC33E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115888"/>
            <a:ext cx="7772400" cy="1152525"/>
          </a:xfrm>
        </p:spPr>
        <p:txBody>
          <a:bodyPr/>
          <a:lstStyle/>
          <a:p>
            <a:r>
              <a:rPr lang="fi-FI" altLang="fi-FI"/>
              <a:t>….!</a:t>
            </a:r>
          </a:p>
        </p:txBody>
      </p:sp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E2A8C07C-433E-0D72-F1AD-C0106F2F9C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1355725"/>
          <a:ext cx="5746750" cy="467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tiedosto" r:id="rId2" imgW="2962440" imgH="2295360" progId="Imaging.Document">
                  <p:embed/>
                </p:oleObj>
              </mc:Choice>
              <mc:Fallback>
                <p:oleObj name="Kuvatiedosto" r:id="rId2" imgW="2962440" imgH="2295360" progId="Imaging.Document">
                  <p:embed/>
                  <p:pic>
                    <p:nvPicPr>
                      <p:cNvPr id="3074" name="Object 2">
                        <a:extLst>
                          <a:ext uri="{FF2B5EF4-FFF2-40B4-BE49-F238E27FC236}">
                            <a16:creationId xmlns:a16="http://schemas.microsoft.com/office/drawing/2014/main" id="{E2A8C07C-433E-0D72-F1AD-C0106F2F9C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355725"/>
                        <a:ext cx="5746750" cy="467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tsikko 4">
            <a:extLst>
              <a:ext uri="{FF2B5EF4-FFF2-40B4-BE49-F238E27FC236}">
                <a16:creationId xmlns:a16="http://schemas.microsoft.com/office/drawing/2014/main" id="{E2FF71F4-6E5F-1733-56BB-DC6AE4A9E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endParaRPr lang="fi-FI" altLang="fi-FI"/>
          </a:p>
        </p:txBody>
      </p:sp>
      <p:sp>
        <p:nvSpPr>
          <p:cNvPr id="22533" name="Rectangle 1029">
            <a:extLst>
              <a:ext uri="{FF2B5EF4-FFF2-40B4-BE49-F238E27FC236}">
                <a16:creationId xmlns:a16="http://schemas.microsoft.com/office/drawing/2014/main" id="{5A8233CD-AB31-0495-E875-A3EC9E189F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058863"/>
            <a:ext cx="7273925" cy="5033962"/>
          </a:xfrm>
        </p:spPr>
        <p:txBody>
          <a:bodyPr/>
          <a:lstStyle/>
          <a:p>
            <a:r>
              <a:rPr lang="fi-FI" altLang="fi-FI" sz="2800" b="1" dirty="0"/>
              <a:t>Hiukan nurmikon historiaa</a:t>
            </a:r>
          </a:p>
          <a:p>
            <a:r>
              <a:rPr lang="fi-FI" altLang="fi-FI" sz="2800" b="1" dirty="0"/>
              <a:t>Nurmikon määritelmä</a:t>
            </a:r>
          </a:p>
          <a:p>
            <a:r>
              <a:rPr lang="fi-FI" altLang="fi-FI" sz="2800" b="1" dirty="0"/>
              <a:t>Miksi nurmikkoa?</a:t>
            </a:r>
          </a:p>
          <a:p>
            <a:r>
              <a:rPr lang="fi-FI" altLang="fi-FI" sz="2800" b="1" dirty="0"/>
              <a:t>Mikä on hyvä nurmikko ja mistä se koostuu?</a:t>
            </a:r>
          </a:p>
          <a:p>
            <a:r>
              <a:rPr lang="fi-FI" altLang="fi-FI" sz="2800" b="1" dirty="0"/>
              <a:t>Mistä luotettavat tiedot nurmikkolajien ja lajikkeiden menestymisestä</a:t>
            </a:r>
          </a:p>
          <a:p>
            <a:r>
              <a:rPr lang="fi-FI" altLang="fi-FI" sz="2800" b="1" dirty="0"/>
              <a:t>SKY; Nurmikkokasvien käyttöluokitus</a:t>
            </a:r>
          </a:p>
          <a:p>
            <a:pPr>
              <a:spcBef>
                <a:spcPct val="0"/>
              </a:spcBef>
            </a:pPr>
            <a:r>
              <a:rPr lang="fi-FI" altLang="fi-FI" sz="2800" b="1" dirty="0"/>
              <a:t>Suomeen tuodut nurmikkolajit/lajikkeet</a:t>
            </a:r>
          </a:p>
        </p:txBody>
      </p:sp>
      <p:sp>
        <p:nvSpPr>
          <p:cNvPr id="16388" name="Alatunnisteen paikkamerkki 6">
            <a:extLst>
              <a:ext uri="{FF2B5EF4-FFF2-40B4-BE49-F238E27FC236}">
                <a16:creationId xmlns:a16="http://schemas.microsoft.com/office/drawing/2014/main" id="{F1CA2373-4ED6-89CA-7AA6-4F3EAB2FABB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211138" y="6248400"/>
            <a:ext cx="4648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Otsikko 1">
            <a:extLst>
              <a:ext uri="{FF2B5EF4-FFF2-40B4-BE49-F238E27FC236}">
                <a16:creationId xmlns:a16="http://schemas.microsoft.com/office/drawing/2014/main" id="{AF334A65-D5FD-0863-D7C9-844381B2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759575" cy="1152525"/>
          </a:xfrm>
        </p:spPr>
        <p:txBody>
          <a:bodyPr/>
          <a:lstStyle/>
          <a:p>
            <a:r>
              <a:rPr lang="fi-FI" altLang="fi-FI" sz="2400" b="1" dirty="0"/>
              <a:t>Hiukan nurmikon historiaa….</a:t>
            </a:r>
          </a:p>
        </p:txBody>
      </p:sp>
      <p:pic>
        <p:nvPicPr>
          <p:cNvPr id="2" name="Sisällön paikkamerkki 1">
            <a:extLst>
              <a:ext uri="{FF2B5EF4-FFF2-40B4-BE49-F238E27FC236}">
                <a16:creationId xmlns:a16="http://schemas.microsoft.com/office/drawing/2014/main" id="{32C1FF93-40A8-44CD-51D5-5A5FDE2D8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275" y="1423284"/>
            <a:ext cx="6399213" cy="480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68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tsikko 1">
            <a:extLst>
              <a:ext uri="{FF2B5EF4-FFF2-40B4-BE49-F238E27FC236}">
                <a16:creationId xmlns:a16="http://schemas.microsoft.com/office/drawing/2014/main" id="{2AF1B085-F0AF-2F9C-C27A-D57A76077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r>
              <a:rPr lang="fi-FI" altLang="fi-FI"/>
              <a:t>Hoidetun nurmikon määritelmä</a:t>
            </a:r>
          </a:p>
        </p:txBody>
      </p:sp>
      <p:sp>
        <p:nvSpPr>
          <p:cNvPr id="17411" name="Sisällön paikkamerkki 2">
            <a:extLst>
              <a:ext uri="{FF2B5EF4-FFF2-40B4-BE49-F238E27FC236}">
                <a16:creationId xmlns:a16="http://schemas.microsoft.com/office/drawing/2014/main" id="{FB4EAC56-2DBC-31DE-D20F-B064FFBF8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r>
              <a:rPr lang="fi-FI" altLang="fi-FI" sz="2400"/>
              <a:t>”Hoidetut nurmikot ovat ihmisen perustamia ja ylläpitämiä, yleensä monivuotisista heinälajeista koostuvia viljelykasvustoja, kulttuuriekosysteemejä” Professori Juhani Paatela</a:t>
            </a:r>
          </a:p>
          <a:p>
            <a:r>
              <a:rPr lang="fi-FI" altLang="fi-FI" sz="2400"/>
              <a:t>Nurmikko (lawn) lyhyeksi leikattuna pidettävä nurmikkokasvien viherpeitteinen kasvusto.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tsikko 1">
            <a:extLst>
              <a:ext uri="{FF2B5EF4-FFF2-40B4-BE49-F238E27FC236}">
                <a16:creationId xmlns:a16="http://schemas.microsoft.com/office/drawing/2014/main" id="{D2A50325-68F4-734B-6DF4-9708CE243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r>
              <a:rPr lang="fi-FI" altLang="fi-FI"/>
              <a:t>Miksi nurmikkoa?</a:t>
            </a:r>
          </a:p>
        </p:txBody>
      </p:sp>
      <p:sp>
        <p:nvSpPr>
          <p:cNvPr id="18435" name="Sisällön paikkamerkki 2">
            <a:extLst>
              <a:ext uri="{FF2B5EF4-FFF2-40B4-BE49-F238E27FC236}">
                <a16:creationId xmlns:a16="http://schemas.microsoft.com/office/drawing/2014/main" id="{FB7D3A9A-D087-1E47-E6A5-6B0B95A25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pPr>
              <a:buFontTx/>
              <a:buNone/>
            </a:pPr>
            <a:r>
              <a:rPr lang="fi-FI" altLang="fi-FI" sz="2000" b="1"/>
              <a:t>Nurmikon ympäristöedut</a:t>
            </a:r>
            <a:endParaRPr lang="fi-FI" altLang="fi-FI" sz="2000"/>
          </a:p>
          <a:p>
            <a:r>
              <a:rPr lang="fi-FI" altLang="fi-FI" sz="2000"/>
              <a:t>Eroosion suoja</a:t>
            </a:r>
          </a:p>
          <a:p>
            <a:r>
              <a:rPr lang="fi-FI" altLang="fi-FI" sz="2000"/>
              <a:t>hulevesien kertymän hidastaminen ja vähentäminen</a:t>
            </a:r>
          </a:p>
          <a:p>
            <a:r>
              <a:rPr lang="fi-FI" altLang="fi-FI" sz="2000"/>
              <a:t>pohjaveden muodostus </a:t>
            </a:r>
          </a:p>
          <a:p>
            <a:r>
              <a:rPr lang="fi-FI" altLang="fi-FI" sz="2000"/>
              <a:t>Maaperän parannus</a:t>
            </a:r>
          </a:p>
          <a:p>
            <a:r>
              <a:rPr lang="fi-FI" altLang="fi-FI" sz="2000"/>
              <a:t>ilman saasteiden/hiukkasten sitominen</a:t>
            </a:r>
          </a:p>
          <a:p>
            <a:r>
              <a:rPr lang="fi-FI" altLang="fi-FI" sz="2000"/>
              <a:t>hiilidioksidinielu</a:t>
            </a:r>
          </a:p>
          <a:p>
            <a:r>
              <a:rPr lang="fi-FI" altLang="fi-FI" sz="2000"/>
              <a:t>hapentuotto</a:t>
            </a:r>
          </a:p>
          <a:p>
            <a:r>
              <a:rPr lang="fi-FI" altLang="fi-FI" sz="2000"/>
              <a:t>Jäähdytys</a:t>
            </a:r>
          </a:p>
          <a:p>
            <a:pPr>
              <a:buFontTx/>
              <a:buNone/>
            </a:pPr>
            <a:endParaRPr lang="fi-FI" altLang="fi-FI" sz="2000"/>
          </a:p>
          <a:p>
            <a:pPr>
              <a:buFontTx/>
              <a:buNone/>
            </a:pPr>
            <a:endParaRPr lang="fi-FI" altLang="fi-FI"/>
          </a:p>
          <a:p>
            <a:pPr>
              <a:buFontTx/>
              <a:buNone/>
            </a:pPr>
            <a:endParaRPr lang="fi-FI" altLang="fi-FI"/>
          </a:p>
          <a:p>
            <a:pPr>
              <a:buFontTx/>
              <a:buNone/>
            </a:pPr>
            <a:endParaRPr lang="fi-FI" altLang="fi-FI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tsikko 1">
            <a:extLst>
              <a:ext uri="{FF2B5EF4-FFF2-40B4-BE49-F238E27FC236}">
                <a16:creationId xmlns:a16="http://schemas.microsoft.com/office/drawing/2014/main" id="{B027F5F8-4E8C-0A99-CA3F-7D122D68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r>
              <a:rPr lang="fi-FI" altLang="fi-FI"/>
              <a:t>Miksi nurmikkoa?</a:t>
            </a:r>
          </a:p>
        </p:txBody>
      </p:sp>
      <p:sp>
        <p:nvSpPr>
          <p:cNvPr id="19459" name="Sisällön paikkamerkki 2">
            <a:extLst>
              <a:ext uri="{FF2B5EF4-FFF2-40B4-BE49-F238E27FC236}">
                <a16:creationId xmlns:a16="http://schemas.microsoft.com/office/drawing/2014/main" id="{D2ECC934-2998-3075-A7FD-DA7098BD4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pPr>
              <a:buFontTx/>
              <a:buNone/>
            </a:pPr>
            <a:r>
              <a:rPr lang="fi-FI" altLang="fi-FI" sz="2000" b="1"/>
              <a:t>Nurmikon ”yhteisölliset” edut</a:t>
            </a:r>
            <a:endParaRPr lang="fi-FI" altLang="fi-FI" sz="2000"/>
          </a:p>
          <a:p>
            <a:r>
              <a:rPr lang="fi-FI" altLang="fi-FI" sz="2000"/>
              <a:t>Turvallisuus</a:t>
            </a:r>
          </a:p>
          <a:p>
            <a:r>
              <a:rPr lang="fi-FI" altLang="fi-FI" sz="2000"/>
              <a:t> melunvaimennus</a:t>
            </a:r>
          </a:p>
          <a:p>
            <a:r>
              <a:rPr lang="fi-FI" altLang="fi-FI" sz="2000"/>
              <a:t> häikäisynvaimennus</a:t>
            </a:r>
          </a:p>
          <a:p>
            <a:r>
              <a:rPr lang="fi-FI" altLang="fi-FI" sz="2000"/>
              <a:t>Ulkoilma harrasteet</a:t>
            </a:r>
          </a:p>
          <a:p>
            <a:r>
              <a:rPr lang="fi-FI" altLang="fi-FI" sz="2000"/>
              <a:t>Elämän laatu  </a:t>
            </a:r>
          </a:p>
          <a:p>
            <a:r>
              <a:rPr lang="fi-FI" altLang="fi-FI" sz="2000"/>
              <a:t>Tulipalon suoja </a:t>
            </a:r>
          </a:p>
          <a:p>
            <a:r>
              <a:rPr lang="fi-FI" altLang="fi-FI" sz="2000"/>
              <a:t>Rikollisuuden esto</a:t>
            </a:r>
          </a:p>
          <a:p>
            <a:r>
              <a:rPr lang="fi-FI" altLang="fi-FI" sz="2000"/>
              <a:t>Kiinteistöjen arvo</a:t>
            </a:r>
          </a:p>
          <a:p>
            <a:r>
              <a:rPr lang="fi-FI" altLang="fi-FI" sz="2000"/>
              <a:t>Täydentää osaltaan maisemaa muun kasvillisuuden kanssa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BD38BC2C-CC5C-B22E-ABAE-BC8653869D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126413" cy="792163"/>
          </a:xfrm>
        </p:spPr>
        <p:txBody>
          <a:bodyPr/>
          <a:lstStyle/>
          <a:p>
            <a:r>
              <a:rPr lang="fi-FI" altLang="fi-FI" sz="2300"/>
              <a:t>Hyvän nurmikon ominaisuudet Suomessa</a:t>
            </a:r>
            <a:endParaRPr lang="fi-FI" altLang="fi-FI" sz="2400"/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0B5327D3-FBA4-5D5F-70C3-2E63D56214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981075"/>
            <a:ext cx="7313612" cy="4868863"/>
          </a:xfrm>
        </p:spPr>
        <p:txBody>
          <a:bodyPr/>
          <a:lstStyle/>
          <a:p>
            <a:r>
              <a:rPr lang="fi-FI" altLang="fi-FI" sz="2600"/>
              <a:t>Talvenkestävä</a:t>
            </a:r>
          </a:p>
          <a:p>
            <a:r>
              <a:rPr lang="fi-FI" altLang="fi-FI" sz="2600"/>
              <a:t>Kulutusta kestävä</a:t>
            </a:r>
          </a:p>
          <a:p>
            <a:r>
              <a:rPr lang="fi-FI" altLang="fi-FI" sz="2600"/>
              <a:t>leikkuunkesto</a:t>
            </a:r>
          </a:p>
          <a:p>
            <a:r>
              <a:rPr lang="fi-FI" altLang="fi-FI" sz="2600"/>
              <a:t>Uusiutumiskyky</a:t>
            </a:r>
          </a:p>
          <a:p>
            <a:r>
              <a:rPr lang="fi-FI" altLang="fi-FI" sz="2600"/>
              <a:t>Aikainen kasvuunlähtö</a:t>
            </a:r>
          </a:p>
          <a:p>
            <a:r>
              <a:rPr lang="fi-FI" altLang="fi-FI" sz="2600"/>
              <a:t>Terveys</a:t>
            </a:r>
          </a:p>
          <a:p>
            <a:r>
              <a:rPr lang="fi-FI" altLang="fi-FI" sz="2600"/>
              <a:t>Pituuskasvu</a:t>
            </a:r>
          </a:p>
          <a:p>
            <a:r>
              <a:rPr lang="fi-FI" altLang="fi-FI" sz="2600"/>
              <a:t>Väri</a:t>
            </a:r>
          </a:p>
          <a:p>
            <a:endParaRPr lang="fi-FI" altLang="fi-FI" sz="2600"/>
          </a:p>
          <a:p>
            <a:endParaRPr lang="fi-FI" altLang="fi-FI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4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4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4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2" grpId="0"/>
      <p:bldP spid="1843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Otsikko 1">
            <a:extLst>
              <a:ext uri="{FF2B5EF4-FFF2-40B4-BE49-F238E27FC236}">
                <a16:creationId xmlns:a16="http://schemas.microsoft.com/office/drawing/2014/main" id="{AF334A65-D5FD-0863-D7C9-844381B2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759575" cy="1152525"/>
          </a:xfrm>
        </p:spPr>
        <p:txBody>
          <a:bodyPr/>
          <a:lstStyle/>
          <a:p>
            <a:r>
              <a:rPr lang="fi-FI" altLang="fi-FI" sz="2400" b="1"/>
              <a:t>Mistä luotettavat tiedot nurmikkolajien ja lajikkeiden menestymisestä</a:t>
            </a:r>
          </a:p>
        </p:txBody>
      </p:sp>
      <p:sp>
        <p:nvSpPr>
          <p:cNvPr id="41987" name="Sisällön paikkamerkki 2">
            <a:extLst>
              <a:ext uri="{FF2B5EF4-FFF2-40B4-BE49-F238E27FC236}">
                <a16:creationId xmlns:a16="http://schemas.microsoft.com/office/drawing/2014/main" id="{94B74F00-1BEC-65FD-CE48-135299865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r>
              <a:rPr lang="fi-FI" altLang="fi-FI" sz="2800" dirty="0"/>
              <a:t>Viherrakentaminen/kotipiha</a:t>
            </a:r>
          </a:p>
          <a:p>
            <a:pPr lvl="1"/>
            <a:r>
              <a:rPr lang="fi-FI" altLang="fi-FI" sz="2500" dirty="0"/>
              <a:t>Luke/</a:t>
            </a:r>
            <a:r>
              <a:rPr lang="fi-FI" altLang="fi-FI" sz="2500" dirty="0" err="1"/>
              <a:t>Nibio</a:t>
            </a:r>
            <a:r>
              <a:rPr lang="fi-FI" altLang="fi-FI" sz="2500" dirty="0"/>
              <a:t> Scandinavian </a:t>
            </a:r>
            <a:r>
              <a:rPr lang="fi-FI" altLang="fi-FI" sz="2500" dirty="0" err="1"/>
              <a:t>trials</a:t>
            </a:r>
            <a:r>
              <a:rPr lang="fi-FI" altLang="fi-FI" sz="2500" dirty="0"/>
              <a:t> SCANTURF ; SKY käyttöluokitus</a:t>
            </a:r>
          </a:p>
          <a:p>
            <a:r>
              <a:rPr lang="fi-FI" altLang="fi-FI" sz="2800" dirty="0"/>
              <a:t>Urheilunurmikot</a:t>
            </a:r>
          </a:p>
          <a:p>
            <a:pPr lvl="1"/>
            <a:r>
              <a:rPr lang="fi-FI" altLang="fi-FI" sz="2500" dirty="0"/>
              <a:t>STERF/</a:t>
            </a:r>
            <a:r>
              <a:rPr lang="fi-FI" altLang="fi-FI" sz="2500" dirty="0" err="1"/>
              <a:t>Nibio</a:t>
            </a:r>
            <a:r>
              <a:rPr lang="fi-FI" altLang="fi-FI" sz="2500" dirty="0"/>
              <a:t> </a:t>
            </a:r>
            <a:r>
              <a:rPr lang="fi-FI" altLang="fi-FI" sz="2500" dirty="0" err="1"/>
              <a:t>Apelsvoll</a:t>
            </a:r>
            <a:r>
              <a:rPr lang="fi-FI" altLang="fi-FI" sz="2500" dirty="0"/>
              <a:t>/(</a:t>
            </a:r>
            <a:r>
              <a:rPr lang="fi-FI" altLang="fi-FI" sz="1600" dirty="0" err="1"/>
              <a:t>Landvik</a:t>
            </a:r>
            <a:r>
              <a:rPr lang="fi-FI" altLang="fi-FI" sz="1600" dirty="0"/>
              <a:t>)</a:t>
            </a:r>
            <a:endParaRPr lang="fi-FI" altLang="fi-FI" sz="2500" dirty="0"/>
          </a:p>
          <a:p>
            <a:pPr lvl="1"/>
            <a:r>
              <a:rPr lang="fi-FI" altLang="fi-FI" sz="2500" dirty="0"/>
              <a:t>STRI </a:t>
            </a:r>
            <a:r>
              <a:rPr lang="fi-FI" altLang="fi-FI" sz="2500" dirty="0" err="1"/>
              <a:t>Bingley</a:t>
            </a:r>
            <a:endParaRPr lang="fi-FI" altLang="fi-FI" sz="2500" dirty="0"/>
          </a:p>
          <a:p>
            <a:pPr lvl="1"/>
            <a:r>
              <a:rPr lang="fi-FI" altLang="fi-FI" sz="2500" dirty="0"/>
              <a:t>NTEP</a:t>
            </a:r>
          </a:p>
          <a:p>
            <a:pPr lvl="1"/>
            <a:endParaRPr lang="fi-FI" altLang="fi-FI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Otsikko 1">
            <a:extLst>
              <a:ext uri="{FF2B5EF4-FFF2-40B4-BE49-F238E27FC236}">
                <a16:creationId xmlns:a16="http://schemas.microsoft.com/office/drawing/2014/main" id="{57138D5A-4B22-8A75-C50A-77F7EB4A7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r>
              <a:rPr lang="fi-FI" altLang="fi-FI" dirty="0"/>
              <a:t>Luke/</a:t>
            </a:r>
            <a:r>
              <a:rPr lang="fi-FI" altLang="fi-FI" dirty="0" err="1"/>
              <a:t>Nibio</a:t>
            </a:r>
            <a:r>
              <a:rPr lang="fi-FI" altLang="fi-FI" dirty="0"/>
              <a:t>, Koepaikat</a:t>
            </a:r>
          </a:p>
        </p:txBody>
      </p:sp>
      <p:pic>
        <p:nvPicPr>
          <p:cNvPr id="3" name="Sisällön paikkamerkki 2">
            <a:extLst>
              <a:ext uri="{FF2B5EF4-FFF2-40B4-BE49-F238E27FC236}">
                <a16:creationId xmlns:a16="http://schemas.microsoft.com/office/drawing/2014/main" id="{48415A76-AA8A-6896-4781-FC96B0BC6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3375" y="841433"/>
            <a:ext cx="6399213" cy="517513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44AC90F-FAD5-83E9-15D1-73D67210E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endParaRPr lang="fi-FI" altLang="fi-FI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F170C9F-6512-20A0-F4D1-E8571E745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endParaRPr lang="fi-FI" altLang="fi-FI"/>
          </a:p>
        </p:txBody>
      </p:sp>
      <p:sp>
        <p:nvSpPr>
          <p:cNvPr id="37892" name="Alatunnisteen paikkamerkki 15">
            <a:extLst>
              <a:ext uri="{FF2B5EF4-FFF2-40B4-BE49-F238E27FC236}">
                <a16:creationId xmlns:a16="http://schemas.microsoft.com/office/drawing/2014/main" id="{4737178E-5F18-759B-B604-3438819B819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1828800" y="6248400"/>
            <a:ext cx="4648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 sz="900"/>
          </a:p>
        </p:txBody>
      </p:sp>
      <p:pic>
        <p:nvPicPr>
          <p:cNvPr id="37893" name="Picture 2" descr="C:\Documents and Settings\hakamaki\My Documents\My Pictures\Norja 2012\Apelsvoll Scangreen Lpe, Ptr, Pan, Frt plots 27.6.2012.jpg">
            <a:extLst>
              <a:ext uri="{FF2B5EF4-FFF2-40B4-BE49-F238E27FC236}">
                <a16:creationId xmlns:a16="http://schemas.microsoft.com/office/drawing/2014/main" id="{9C528F90-5ACD-0041-7762-41F3A2750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1">
            <a:extLst>
              <a:ext uri="{FF2B5EF4-FFF2-40B4-BE49-F238E27FC236}">
                <a16:creationId xmlns:a16="http://schemas.microsoft.com/office/drawing/2014/main" id="{8CA2C100-0C61-E6C3-F21B-3A0B799C5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646850-1256-B94B-4E0D-90DDE3E4F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125" y="1790036"/>
            <a:ext cx="5499464" cy="5029661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58C2EC0-8E09-6784-8A12-AEF4D61D9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51" y="42863"/>
            <a:ext cx="5921653" cy="443827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Kuva 15" descr="H:\extraluokka.gif">
            <a:extLst>
              <a:ext uri="{FF2B5EF4-FFF2-40B4-BE49-F238E27FC236}">
                <a16:creationId xmlns:a16="http://schemas.microsoft.com/office/drawing/2014/main" id="{A7AA7DE9-45A4-A2D7-2124-434BA89D3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963863"/>
            <a:ext cx="646112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2" name="Rectangle 2">
            <a:extLst>
              <a:ext uri="{FF2B5EF4-FFF2-40B4-BE49-F238E27FC236}">
                <a16:creationId xmlns:a16="http://schemas.microsoft.com/office/drawing/2014/main" id="{2DEF6B16-F29E-B711-F839-8179DDF9CA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4450"/>
            <a:ext cx="7772400" cy="1143000"/>
          </a:xfrm>
        </p:spPr>
        <p:txBody>
          <a:bodyPr/>
          <a:lstStyle/>
          <a:p>
            <a:r>
              <a:rPr lang="fi-FI" altLang="fi-FI" sz="300" dirty="0"/>
              <a:t>Siemenkauppiaiden nurmikkokasvien ja seosten käyttöluokitus</a:t>
            </a:r>
            <a:r>
              <a:rPr lang="fi-FI" altLang="fi-FI" sz="400" dirty="0"/>
              <a:t>, </a:t>
            </a:r>
            <a:r>
              <a:rPr lang="fi-FI" altLang="fi-FI" sz="2400" dirty="0"/>
              <a:t>h</a:t>
            </a:r>
            <a:r>
              <a:rPr lang="fi-FI" sz="2400" dirty="0">
                <a:solidFill>
                  <a:schemeClr val="accent6">
                    <a:lumMod val="50000"/>
                  </a:schemeClr>
                </a:solidFill>
              </a:rPr>
              <a:t>ttps://www.siemenkauppiaat.fi/nurmikkosiemenen-kayttoluokitus</a:t>
            </a:r>
            <a:r>
              <a:rPr lang="fi-FI" sz="1100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endParaRPr lang="fi-FI" altLang="fi-FI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061" name="Rectangle 4">
            <a:extLst>
              <a:ext uri="{FF2B5EF4-FFF2-40B4-BE49-F238E27FC236}">
                <a16:creationId xmlns:a16="http://schemas.microsoft.com/office/drawing/2014/main" id="{8F0BC472-59CC-2A97-AEC6-EFB9358D4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891090"/>
            <a:ext cx="6423025" cy="186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 sz="1000" b="1" dirty="0">
                <a:ea typeface="Times New Roman" panose="02020603050405020304" pitchFamily="18" charset="0"/>
                <a:cs typeface="Arial" panose="020B0604020202020204" pitchFamily="34" charset="0"/>
              </a:rPr>
              <a:t>Talvenkestävyys lajikekohtaista - käyttöluokitus auttaa valinnassa</a:t>
            </a:r>
            <a:endParaRPr lang="fi-FI" altLang="fi-FI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i-FI" altLang="fi-FI" sz="1000" dirty="0">
                <a:ea typeface="Times New Roman" panose="02020603050405020304" pitchFamily="18" charset="0"/>
                <a:cs typeface="Arial" panose="020B0604020202020204" pitchFamily="34" charset="0"/>
              </a:rPr>
              <a:t>Nurmikkokasvit ovat periaatteessa monivuotisia, mutta niistä jalostettujen lajikkeiden talvenkestävyydessä on eroja. Suomen talvi on nurmikon koetinkivi. EU-jäsenyyden myötä Suomessa saa myydä nurmikkosiementä, jonka soveltuvuutta ei ole pohjoisissa oloissa testattu.</a:t>
            </a:r>
          </a:p>
          <a:p>
            <a:r>
              <a:rPr lang="fi-FI" altLang="fi-FI" sz="1000" dirty="0">
                <a:ea typeface="Times New Roman" panose="02020603050405020304" pitchFamily="18" charset="0"/>
                <a:cs typeface="Arial" panose="020B0604020202020204" pitchFamily="34" charset="0"/>
              </a:rPr>
              <a:t>Siemenkauppiaitten Yhdistys ry on kehittänyt Nurmikkokasvien Käyttöluokituksen. </a:t>
            </a:r>
          </a:p>
          <a:p>
            <a:r>
              <a:rPr lang="fi-FI" altLang="fi-FI" sz="1000" dirty="0">
                <a:ea typeface="Times New Roman" panose="02020603050405020304" pitchFamily="18" charset="0"/>
                <a:cs typeface="Arial" panose="020B0604020202020204" pitchFamily="34" charset="0"/>
              </a:rPr>
              <a:t>Luokitusperuste </a:t>
            </a:r>
          </a:p>
          <a:p>
            <a:pPr eaLnBrk="1" hangingPunct="1"/>
            <a:r>
              <a:rPr lang="fi-FI" altLang="fi-FI" sz="1000" dirty="0">
                <a:ea typeface="Times New Roman" panose="02020603050405020304" pitchFamily="18" charset="0"/>
                <a:cs typeface="Arial" panose="020B0604020202020204" pitchFamily="34" charset="0"/>
              </a:rPr>
              <a:t>MTT:n ja Skandinavian pohjoisen vyöhykkeen virallisten kokeiden tulokset vuoteen 2011 saakka se mukaan lukien. </a:t>
            </a:r>
            <a:r>
              <a:rPr lang="fi-FI" altLang="fi-FI" sz="1000" dirty="0" err="1">
                <a:ea typeface="Times New Roman" panose="02020603050405020304" pitchFamily="18" charset="0"/>
                <a:cs typeface="Arial" panose="020B0604020202020204" pitchFamily="34" charset="0"/>
              </a:rPr>
              <a:t>La­ikkeella</a:t>
            </a:r>
            <a:r>
              <a:rPr lang="fi-FI" altLang="fi-FI" sz="1000" dirty="0">
                <a:ea typeface="Times New Roman" panose="02020603050405020304" pitchFamily="18" charset="0"/>
                <a:cs typeface="Arial" panose="020B0604020202020204" pitchFamily="34" charset="0"/>
              </a:rPr>
              <a:t> on oltava takanaan riittävästi koetuloksia, vähintään 3 vuotta ja kokeita vähintään 10 kpl ja lajike on hyväksytty EU:n lajikeluetteloon. </a:t>
            </a:r>
            <a:r>
              <a:rPr lang="fi-FI" altLang="fi-FI" sz="1000" dirty="0" err="1">
                <a:ea typeface="Times New Roman" panose="02020603050405020304" pitchFamily="18" charset="0"/>
                <a:cs typeface="Arial" panose="020B0604020202020204" pitchFamily="34" charset="0"/>
              </a:rPr>
              <a:t>Mikä­i</a:t>
            </a:r>
            <a:r>
              <a:rPr lang="fi-FI" altLang="fi-FI" sz="1000" dirty="0">
                <a:ea typeface="Times New Roman" panose="02020603050405020304" pitchFamily="18" charset="0"/>
                <a:cs typeface="Arial" panose="020B0604020202020204" pitchFamily="34" charset="0"/>
              </a:rPr>
              <a:t> lajikkeesta ei ole MTT:n tai Skandinavian pohjoisen vyöhykkeen uusimmassa tulosyhteenvedossa ko. määrää koetuloksia, käytetään lajikkeen aiempaa luokitusperustetta</a:t>
            </a:r>
          </a:p>
          <a:p>
            <a:endParaRPr lang="fi-FI" altLang="fi-FI" sz="16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ulukko 11">
            <a:extLst>
              <a:ext uri="{FF2B5EF4-FFF2-40B4-BE49-F238E27FC236}">
                <a16:creationId xmlns:a16="http://schemas.microsoft.com/office/drawing/2014/main" id="{8E5456E8-3258-3F2F-CD4C-F6716D14B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08588"/>
              </p:ext>
            </p:extLst>
          </p:nvPr>
        </p:nvGraphicFramePr>
        <p:xfrm>
          <a:off x="900113" y="2780928"/>
          <a:ext cx="6768229" cy="3312367"/>
        </p:xfrm>
        <a:graphic>
          <a:graphicData uri="http://schemas.openxmlformats.org/drawingml/2006/table">
            <a:tbl>
              <a:tblPr/>
              <a:tblGrid>
                <a:gridCol w="91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4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3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3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Luokka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>
                          <a:latin typeface="Arial"/>
                          <a:ea typeface="Calibri"/>
                          <a:cs typeface="Times New Roman"/>
                        </a:rPr>
                        <a:t>Määitelmä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pääkomponentit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viherpeittävyyden </a:t>
                      </a:r>
                      <a:r>
                        <a:rPr lang="fi-FI" sz="1000" dirty="0" err="1">
                          <a:latin typeface="Arial"/>
                          <a:ea typeface="Calibri"/>
                          <a:cs typeface="Times New Roman"/>
                        </a:rPr>
                        <a:t>sl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latin typeface="Arial"/>
                          <a:ea typeface="Calibri"/>
                          <a:cs typeface="Times New Roman"/>
                        </a:rPr>
                        <a:t>min. p % </a:t>
                      </a:r>
                      <a:endParaRPr lang="fi-FI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latin typeface="Arial"/>
                          <a:ea typeface="Calibri"/>
                          <a:cs typeface="Times New Roman"/>
                        </a:rPr>
                        <a:t>muut sallitut</a:t>
                      </a:r>
                      <a:endParaRPr lang="fi-FI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i-FI" sz="10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Korkealaatuinen nurmikkoseos. Nurmikko on tiheä ja talvenkestävä sekä kestää lyhyeksi leikkausta ja kulutusta.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puisto- ja etelännata </a:t>
                      </a:r>
                      <a:r>
                        <a:rPr lang="fi-FI" sz="1000" u="sng" dirty="0"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>
                          <a:latin typeface="Arial"/>
                          <a:ea typeface="Calibri"/>
                          <a:cs typeface="Times New Roman"/>
                        </a:rPr>
                        <a:t>niittynurmikka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i-FI" sz="1000" u="sng" dirty="0"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97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latin typeface="Arial"/>
                          <a:ea typeface="Calibri"/>
                          <a:cs typeface="Times New Roman"/>
                        </a:rPr>
                        <a:t>95 </a:t>
                      </a:r>
                      <a:endParaRPr lang="fi-FI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Rönsy- ja nurmirölli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i-FI" sz="10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latin typeface="Arial"/>
                          <a:ea typeface="Calibri"/>
                          <a:cs typeface="Times New Roman"/>
                        </a:rPr>
                        <a:t>Hyvälaatuinen nurmikkoseos. Nurmikko on talvenkestävä ja kestää leikkausta ja kulutusta.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Nadat </a:t>
                      </a:r>
                      <a:r>
                        <a:rPr lang="fi-FI" sz="1000" u="sng" dirty="0"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85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niittynurmikka </a:t>
                      </a:r>
                      <a:r>
                        <a:rPr lang="fi-FI" sz="1000" u="sng" dirty="0">
                          <a:latin typeface="Arial"/>
                          <a:ea typeface="Calibri"/>
                          <a:cs typeface="Times New Roman"/>
                        </a:rPr>
                        <a:t>&gt;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85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/>
                        <a:t>englannin raiheinä vähintään 91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rönsy -ja nurmirölli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raiheinä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jäykkä/lampaannata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erikoisseoksissa apilat, luonnonkukat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1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i-FI" sz="10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Nurmikkoseos alueille, joilta ei vaadita kovaa kulutuksenkestoa. Kestää kohtuullista leikkausta.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Nadat &lt;85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>
                          <a:latin typeface="Arial"/>
                          <a:ea typeface="Calibri"/>
                          <a:cs typeface="Times New Roman"/>
                        </a:rPr>
                        <a:t>niittynurmikka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 &lt;85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latin typeface="Arial"/>
                          <a:ea typeface="Calibri"/>
                          <a:cs typeface="Times New Roman"/>
                        </a:rPr>
                        <a:t>80</a:t>
                      </a:r>
                      <a:endParaRPr lang="fi-FI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rönsy </a:t>
                      </a:r>
                      <a:r>
                        <a:rPr lang="fi-FI" sz="1000" dirty="0" err="1">
                          <a:latin typeface="Arial"/>
                          <a:ea typeface="Calibri"/>
                          <a:cs typeface="Times New Roman"/>
                        </a:rPr>
                        <a:t>-ja</a:t>
                      </a: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 nurmirölli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>
                          <a:latin typeface="Arial"/>
                          <a:ea typeface="Calibri"/>
                          <a:cs typeface="Times New Roman"/>
                        </a:rPr>
                        <a:t>raiheinä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jäykkä/lampaannata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nurmilauha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>
                          <a:latin typeface="Arial"/>
                          <a:ea typeface="Calibri"/>
                          <a:cs typeface="Times New Roman"/>
                        </a:rPr>
                        <a:t>erikoisseoksissa apilat, luonnonkukat</a:t>
                      </a:r>
                      <a:endParaRPr lang="fi-FI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094" name="Kuva 17" descr="H:\kayttoluokka1.gif">
            <a:extLst>
              <a:ext uri="{FF2B5EF4-FFF2-40B4-BE49-F238E27FC236}">
                <a16:creationId xmlns:a16="http://schemas.microsoft.com/office/drawing/2014/main" id="{9A4B3049-4AA6-A5AE-CED8-124A6F846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27463"/>
            <a:ext cx="6477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5" name="Kuva 18" descr="kayttoluokka2.jpg">
            <a:extLst>
              <a:ext uri="{FF2B5EF4-FFF2-40B4-BE49-F238E27FC236}">
                <a16:creationId xmlns:a16="http://schemas.microsoft.com/office/drawing/2014/main" id="{AB776596-53F8-D5D3-07AD-15E653B9C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835525"/>
            <a:ext cx="646113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AE80307C-F300-C581-FF72-FF00331F3F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115888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/>
              <a:t>VAATIVAT PUISTO- JA PIHANURMIKOT, GOLFKENTÄN VÄYLÄT 10-20mm</a:t>
            </a:r>
          </a:p>
        </p:txBody>
      </p:sp>
      <p:sp>
        <p:nvSpPr>
          <p:cNvPr id="21507" name="Alaotsikko 5">
            <a:extLst>
              <a:ext uri="{FF2B5EF4-FFF2-40B4-BE49-F238E27FC236}">
                <a16:creationId xmlns:a16="http://schemas.microsoft.com/office/drawing/2014/main" id="{6041F2E1-1A3E-353B-2E90-84C2959D57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sp>
        <p:nvSpPr>
          <p:cNvPr id="21508" name="Rectangle 1">
            <a:extLst>
              <a:ext uri="{FF2B5EF4-FFF2-40B4-BE49-F238E27FC236}">
                <a16:creationId xmlns:a16="http://schemas.microsoft.com/office/drawing/2014/main" id="{8CA2C100-0C61-E6C3-F21B-3A0B799C5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  <p:pic>
        <p:nvPicPr>
          <p:cNvPr id="21509" name="Picture 2" descr="C:\Users\Pirjo\AppData\Roaming\Microsoft\Windows\Network Shortcuts\Budapest 18102011.jpg">
            <a:extLst>
              <a:ext uri="{FF2B5EF4-FFF2-40B4-BE49-F238E27FC236}">
                <a16:creationId xmlns:a16="http://schemas.microsoft.com/office/drawing/2014/main" id="{23EDC826-BBEC-7933-853A-954BD5E22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25" y="1290638"/>
            <a:ext cx="6130925" cy="48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142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4930B287-584C-F29A-786C-84146939D8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4450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/>
              <a:t>VAATIVAT PUISTO- JA PIHANURMIKOT, GOLFKENTÄN VÄYLÄT 10-20mm</a:t>
            </a:r>
          </a:p>
        </p:txBody>
      </p:sp>
      <p:sp>
        <p:nvSpPr>
          <p:cNvPr id="22531" name="Alaotsikko 6">
            <a:extLst>
              <a:ext uri="{FF2B5EF4-FFF2-40B4-BE49-F238E27FC236}">
                <a16:creationId xmlns:a16="http://schemas.microsoft.com/office/drawing/2014/main" id="{0D3B7917-C577-C662-12DF-0B5B17F04E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2532" name="Sisällön paikkamerkki 5" descr="Lepaa 6.6.2007 Piccolo Ajax 2006 kylvös.jpg">
            <a:extLst>
              <a:ext uri="{FF2B5EF4-FFF2-40B4-BE49-F238E27FC236}">
                <a16:creationId xmlns:a16="http://schemas.microsoft.com/office/drawing/2014/main" id="{1654ACB8-5D5E-6D6A-58EC-352318C682E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095375"/>
            <a:ext cx="6364287" cy="5013325"/>
          </a:xfrm>
        </p:spPr>
      </p:pic>
      <p:sp>
        <p:nvSpPr>
          <p:cNvPr id="22533" name="Rectangle 1">
            <a:extLst>
              <a:ext uri="{FF2B5EF4-FFF2-40B4-BE49-F238E27FC236}">
                <a16:creationId xmlns:a16="http://schemas.microsoft.com/office/drawing/2014/main" id="{5ACC6C25-5277-CCCA-8D92-C50C2FB98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AFA4EB30-1E51-A7F0-3DF8-9BD785491D5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3200"/>
              <a:t>PUISTO- JA PIHANURMIKOT 25mm+</a:t>
            </a:r>
          </a:p>
        </p:txBody>
      </p:sp>
      <p:sp>
        <p:nvSpPr>
          <p:cNvPr id="24579" name="Alaotsikko 6">
            <a:extLst>
              <a:ext uri="{FF2B5EF4-FFF2-40B4-BE49-F238E27FC236}">
                <a16:creationId xmlns:a16="http://schemas.microsoft.com/office/drawing/2014/main" id="{9DEC39F3-EFA3-A824-AD7A-44C1DA384A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4580" name="Sisällön paikkamerkki 5" descr="Syyskuu 2011 048.JPG">
            <a:extLst>
              <a:ext uri="{FF2B5EF4-FFF2-40B4-BE49-F238E27FC236}">
                <a16:creationId xmlns:a16="http://schemas.microsoft.com/office/drawing/2014/main" id="{995AEA1C-7099-CF89-8457-941992BA8DF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225550"/>
            <a:ext cx="5678487" cy="4471988"/>
          </a:xfrm>
        </p:spPr>
      </p:pic>
      <p:sp>
        <p:nvSpPr>
          <p:cNvPr id="24581" name="Rectangle 1">
            <a:extLst>
              <a:ext uri="{FF2B5EF4-FFF2-40B4-BE49-F238E27FC236}">
                <a16:creationId xmlns:a16="http://schemas.microsoft.com/office/drawing/2014/main" id="{02F0FFE5-7AE5-93DA-908F-BEF718574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592BA901-155D-2087-0CA3-A91A3F254B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88913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3200"/>
              <a:t>PUISTO- JA PIHANURMIKOT 25mm+</a:t>
            </a:r>
          </a:p>
        </p:txBody>
      </p:sp>
      <p:sp>
        <p:nvSpPr>
          <p:cNvPr id="25603" name="Alaotsikko 5">
            <a:extLst>
              <a:ext uri="{FF2B5EF4-FFF2-40B4-BE49-F238E27FC236}">
                <a16:creationId xmlns:a16="http://schemas.microsoft.com/office/drawing/2014/main" id="{D064ED9C-B782-8EAB-B8D7-42BC2C455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5604" name="Sisällön paikkamerkki 7" descr="Syyskuu 2011 014.JPG">
            <a:extLst>
              <a:ext uri="{FF2B5EF4-FFF2-40B4-BE49-F238E27FC236}">
                <a16:creationId xmlns:a16="http://schemas.microsoft.com/office/drawing/2014/main" id="{8B1B0AF4-C936-72A2-CD32-0F8D056304A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268413"/>
            <a:ext cx="6170612" cy="4859337"/>
          </a:xfrm>
        </p:spPr>
      </p:pic>
      <p:sp>
        <p:nvSpPr>
          <p:cNvPr id="25605" name="Rectangle 1">
            <a:extLst>
              <a:ext uri="{FF2B5EF4-FFF2-40B4-BE49-F238E27FC236}">
                <a16:creationId xmlns:a16="http://schemas.microsoft.com/office/drawing/2014/main" id="{262D7102-A344-0873-C03D-03CBAF56C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3447288A-0CBF-B614-7DC0-3EDC8462BF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3200"/>
              <a:t>TIELUISKAT, LENTOKENTÄT YM. VÄHÄHOITOISET VIHERALUEET</a:t>
            </a:r>
          </a:p>
        </p:txBody>
      </p:sp>
      <p:sp>
        <p:nvSpPr>
          <p:cNvPr id="26627" name="Alaotsikko 6">
            <a:extLst>
              <a:ext uri="{FF2B5EF4-FFF2-40B4-BE49-F238E27FC236}">
                <a16:creationId xmlns:a16="http://schemas.microsoft.com/office/drawing/2014/main" id="{EA334FF7-5168-C0A4-E142-8D16D00BD8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6628" name="Sisällön paikkamerkki 5" descr="HKI Vantaa kiitorataa 29.8.2011.JPG">
            <a:extLst>
              <a:ext uri="{FF2B5EF4-FFF2-40B4-BE49-F238E27FC236}">
                <a16:creationId xmlns:a16="http://schemas.microsoft.com/office/drawing/2014/main" id="{6B2FB98F-2004-D27E-1AB6-07F03BA54EF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225550"/>
            <a:ext cx="6211888" cy="4892675"/>
          </a:xfrm>
        </p:spPr>
      </p:pic>
      <p:sp>
        <p:nvSpPr>
          <p:cNvPr id="26629" name="Rectangle 1">
            <a:extLst>
              <a:ext uri="{FF2B5EF4-FFF2-40B4-BE49-F238E27FC236}">
                <a16:creationId xmlns:a16="http://schemas.microsoft.com/office/drawing/2014/main" id="{00A937F1-7F49-6BD8-E6AB-B9E5F9C37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FBD1D459-E7B4-35C5-0AFC-CD54FBF99A4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3200"/>
              <a:t>TIELUISKAT, LENTOKENTÄT YM. VÄHÄHOITOISET VIHERALUEET</a:t>
            </a:r>
          </a:p>
        </p:txBody>
      </p:sp>
      <p:sp>
        <p:nvSpPr>
          <p:cNvPr id="27651" name="Alaotsikko 6">
            <a:extLst>
              <a:ext uri="{FF2B5EF4-FFF2-40B4-BE49-F238E27FC236}">
                <a16:creationId xmlns:a16="http://schemas.microsoft.com/office/drawing/2014/main" id="{CDE581E0-EC0F-9830-EA0E-19C88504E0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7652" name="Sisällön paikkamerkki 5" descr="Tieluiskakohde Kehä III Tuusulan mt29.8.2011.JPG">
            <a:extLst>
              <a:ext uri="{FF2B5EF4-FFF2-40B4-BE49-F238E27FC236}">
                <a16:creationId xmlns:a16="http://schemas.microsoft.com/office/drawing/2014/main" id="{91300B31-A824-E347-16C9-E9F7D95FF5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290638"/>
            <a:ext cx="5965825" cy="4697412"/>
          </a:xfrm>
        </p:spPr>
      </p:pic>
      <p:sp>
        <p:nvSpPr>
          <p:cNvPr id="27653" name="Rectangle 1">
            <a:extLst>
              <a:ext uri="{FF2B5EF4-FFF2-40B4-BE49-F238E27FC236}">
                <a16:creationId xmlns:a16="http://schemas.microsoft.com/office/drawing/2014/main" id="{C88C4C82-80C8-9995-B331-1FA2CBE6B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56E4B613-E23B-DF21-B5C1-BA282BFFB9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5413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3200"/>
              <a:t>TIELUISKAT, LENTOKENTÄT YM. VÄHÄHOITOISET VIHERALUEET</a:t>
            </a:r>
          </a:p>
        </p:txBody>
      </p:sp>
      <p:sp>
        <p:nvSpPr>
          <p:cNvPr id="28675" name="Alaotsikko 5">
            <a:extLst>
              <a:ext uri="{FF2B5EF4-FFF2-40B4-BE49-F238E27FC236}">
                <a16:creationId xmlns:a16="http://schemas.microsoft.com/office/drawing/2014/main" id="{40973B75-40AB-29AB-BB37-D5E8A2B093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8676" name="Sisällön paikkamerkki 6" descr="Ratikkakisko 13102011.jpg">
            <a:extLst>
              <a:ext uri="{FF2B5EF4-FFF2-40B4-BE49-F238E27FC236}">
                <a16:creationId xmlns:a16="http://schemas.microsoft.com/office/drawing/2014/main" id="{6806A8BD-45E4-841D-45D4-141314521B0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0838" y="1484313"/>
            <a:ext cx="5759450" cy="4537075"/>
          </a:xfrm>
        </p:spPr>
      </p:pic>
      <p:sp>
        <p:nvSpPr>
          <p:cNvPr id="28677" name="Rectangle 1">
            <a:extLst>
              <a:ext uri="{FF2B5EF4-FFF2-40B4-BE49-F238E27FC236}">
                <a16:creationId xmlns:a16="http://schemas.microsoft.com/office/drawing/2014/main" id="{BF080898-1277-0CA8-4E62-4247D5EFC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56E4B613-E23B-DF21-B5C1-BA282BFFB9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5413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3200"/>
              <a:t>TIELUISKAT, LENTOKENTÄT YM. VÄHÄHOITOISET VIHERALUEET</a:t>
            </a:r>
          </a:p>
        </p:txBody>
      </p:sp>
      <p:sp>
        <p:nvSpPr>
          <p:cNvPr id="28675" name="Alaotsikko 5">
            <a:extLst>
              <a:ext uri="{FF2B5EF4-FFF2-40B4-BE49-F238E27FC236}">
                <a16:creationId xmlns:a16="http://schemas.microsoft.com/office/drawing/2014/main" id="{40973B75-40AB-29AB-BB37-D5E8A2B093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sp>
        <p:nvSpPr>
          <p:cNvPr id="28677" name="Rectangle 1">
            <a:extLst>
              <a:ext uri="{FF2B5EF4-FFF2-40B4-BE49-F238E27FC236}">
                <a16:creationId xmlns:a16="http://schemas.microsoft.com/office/drawing/2014/main" id="{BF080898-1277-0CA8-4E62-4247D5EFC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311F24B5-A748-5C52-02F8-99B854D6D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138524"/>
            <a:ext cx="7180659" cy="538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05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7BFCC211-CEA5-F718-220F-8906D643FA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2500"/>
              <a:t>GOLF-NURMIKOT</a:t>
            </a:r>
            <a:br>
              <a:rPr lang="fi-FI" altLang="fi-FI" sz="2500"/>
            </a:br>
            <a:r>
              <a:rPr lang="fi-FI" altLang="fi-FI" sz="2500"/>
              <a:t>Viheriöt 3mm</a:t>
            </a:r>
            <a:br>
              <a:rPr lang="fi-FI" altLang="fi-FI" sz="2500"/>
            </a:br>
            <a:endParaRPr lang="fi-FI" altLang="fi-FI" sz="2500"/>
          </a:p>
        </p:txBody>
      </p:sp>
      <p:pic>
        <p:nvPicPr>
          <p:cNvPr id="29699" name="Sisällön paikkamerkki 5" descr="Laukaa G5 Psu 25.5.2010.JPG">
            <a:extLst>
              <a:ext uri="{FF2B5EF4-FFF2-40B4-BE49-F238E27FC236}">
                <a16:creationId xmlns:a16="http://schemas.microsoft.com/office/drawing/2014/main" id="{0035D2C4-5310-3AE7-9260-43D5C10E339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330325"/>
            <a:ext cx="6046788" cy="4762500"/>
          </a:xfrm>
        </p:spPr>
      </p:pic>
      <p:sp>
        <p:nvSpPr>
          <p:cNvPr id="29700" name="Rectangle 1">
            <a:extLst>
              <a:ext uri="{FF2B5EF4-FFF2-40B4-BE49-F238E27FC236}">
                <a16:creationId xmlns:a16="http://schemas.microsoft.com/office/drawing/2014/main" id="{8AC2BA2B-6401-245B-EC72-A46483D26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602457D4-B59B-6B3B-E2AB-CE6D2AB622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2500"/>
              <a:t>GOLF-NURMIKOT</a:t>
            </a:r>
            <a:br>
              <a:rPr lang="fi-FI" altLang="fi-FI" sz="2500"/>
            </a:br>
            <a:r>
              <a:rPr lang="fi-FI" altLang="fi-FI" sz="2500"/>
              <a:t>Karheikot 25mm+</a:t>
            </a:r>
          </a:p>
        </p:txBody>
      </p:sp>
      <p:sp>
        <p:nvSpPr>
          <p:cNvPr id="30723" name="Alaotsikko 6">
            <a:extLst>
              <a:ext uri="{FF2B5EF4-FFF2-40B4-BE49-F238E27FC236}">
                <a16:creationId xmlns:a16="http://schemas.microsoft.com/office/drawing/2014/main" id="{059EAB1F-CC9B-730F-D229-D053AC7E79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30724" name="Sisällön paikkamerkki 5" descr="6.6.2007 Aulangon Niittyheinä.jpg">
            <a:extLst>
              <a:ext uri="{FF2B5EF4-FFF2-40B4-BE49-F238E27FC236}">
                <a16:creationId xmlns:a16="http://schemas.microsoft.com/office/drawing/2014/main" id="{26A6CF70-1551-A605-0793-0C969400438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268413"/>
            <a:ext cx="6364288" cy="5013325"/>
          </a:xfrm>
        </p:spPr>
      </p:pic>
      <p:sp>
        <p:nvSpPr>
          <p:cNvPr id="30725" name="Rectangle 1">
            <a:extLst>
              <a:ext uri="{FF2B5EF4-FFF2-40B4-BE49-F238E27FC236}">
                <a16:creationId xmlns:a16="http://schemas.microsoft.com/office/drawing/2014/main" id="{947E432F-AB26-02C7-B182-B79B8C346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6A2397AF-7062-A892-7246-10D933653B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4450"/>
            <a:ext cx="7772400" cy="1143000"/>
          </a:xfrm>
        </p:spPr>
        <p:txBody>
          <a:bodyPr/>
          <a:lstStyle/>
          <a:p>
            <a:pPr marL="449263" indent="-449263"/>
            <a:r>
              <a:rPr lang="fi-FI" altLang="fi-FI" sz="2500"/>
              <a:t>Vapaasti kasvavat</a:t>
            </a:r>
          </a:p>
        </p:txBody>
      </p:sp>
      <p:pic>
        <p:nvPicPr>
          <p:cNvPr id="31747" name="Sisällön paikkamerkki 7" descr="9.7.2008 Vuosaaren nataa.jpg">
            <a:extLst>
              <a:ext uri="{FF2B5EF4-FFF2-40B4-BE49-F238E27FC236}">
                <a16:creationId xmlns:a16="http://schemas.microsoft.com/office/drawing/2014/main" id="{3122A125-59B6-4F15-B296-D5B93429EAA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1265238"/>
            <a:ext cx="6130925" cy="4827587"/>
          </a:xfrm>
        </p:spPr>
      </p:pic>
      <p:sp>
        <p:nvSpPr>
          <p:cNvPr id="31748" name="Rectangle 1">
            <a:extLst>
              <a:ext uri="{FF2B5EF4-FFF2-40B4-BE49-F238E27FC236}">
                <a16:creationId xmlns:a16="http://schemas.microsoft.com/office/drawing/2014/main" id="{0E97C48C-7D49-404B-273A-5CE4FE6B1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34BF3DE1-6A43-3A74-CB8B-13F7ADD830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pPr marL="342900" indent="-342900" algn="l"/>
            <a:r>
              <a:rPr lang="fi-FI" altLang="fi-FI" sz="2500"/>
              <a:t>TUOTANTOALUEET 40mm+</a:t>
            </a:r>
          </a:p>
        </p:txBody>
      </p:sp>
      <p:sp>
        <p:nvSpPr>
          <p:cNvPr id="32771" name="Alaotsikko 6">
            <a:extLst>
              <a:ext uri="{FF2B5EF4-FFF2-40B4-BE49-F238E27FC236}">
                <a16:creationId xmlns:a16="http://schemas.microsoft.com/office/drawing/2014/main" id="{E25D1FB9-1499-693D-5410-1BC39C8E06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32772" name="Sisällön paikkamerkki 5" descr="11.7.2011 Koivistoinen,Klaukkala rivi 1 Lmu5.JPG">
            <a:extLst>
              <a:ext uri="{FF2B5EF4-FFF2-40B4-BE49-F238E27FC236}">
                <a16:creationId xmlns:a16="http://schemas.microsoft.com/office/drawing/2014/main" id="{F0082F4E-5F58-EA30-CD5B-406DA345A43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6738" y="1589088"/>
            <a:ext cx="5111750" cy="4025900"/>
          </a:xfrm>
        </p:spPr>
      </p:pic>
      <p:sp>
        <p:nvSpPr>
          <p:cNvPr id="32773" name="Alatunnisteen paikkamerkki 4">
            <a:extLst>
              <a:ext uri="{FF2B5EF4-FFF2-40B4-BE49-F238E27FC236}">
                <a16:creationId xmlns:a16="http://schemas.microsoft.com/office/drawing/2014/main" id="{C59D88B1-27EF-9C7C-7A2F-64BED6621B7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6248400"/>
            <a:ext cx="4648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 sz="900"/>
          </a:p>
        </p:txBody>
      </p:sp>
      <p:sp>
        <p:nvSpPr>
          <p:cNvPr id="32774" name="Rectangle 1">
            <a:extLst>
              <a:ext uri="{FF2B5EF4-FFF2-40B4-BE49-F238E27FC236}">
                <a16:creationId xmlns:a16="http://schemas.microsoft.com/office/drawing/2014/main" id="{167B1B6B-A05F-5CEF-6A01-267A173DC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114D7B34-BB8A-6F79-07C1-410EBE2710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marL="342900" indent="-342900" algn="l"/>
            <a:r>
              <a:rPr lang="fi-FI" altLang="fi-FI" sz="2500"/>
              <a:t>TUOTANTOALUEET 40mm+</a:t>
            </a:r>
          </a:p>
        </p:txBody>
      </p:sp>
      <p:sp>
        <p:nvSpPr>
          <p:cNvPr id="33795" name="Alaotsikko 6">
            <a:extLst>
              <a:ext uri="{FF2B5EF4-FFF2-40B4-BE49-F238E27FC236}">
                <a16:creationId xmlns:a16="http://schemas.microsoft.com/office/drawing/2014/main" id="{E3C79C6A-26AE-2DFB-6277-843E94A4E9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33796" name="Sisällön paikkamerkki 5" descr="vas puistonata-lampaannataseos, oik lampaannata 15.5.11.JPG">
            <a:extLst>
              <a:ext uri="{FF2B5EF4-FFF2-40B4-BE49-F238E27FC236}">
                <a16:creationId xmlns:a16="http://schemas.microsoft.com/office/drawing/2014/main" id="{EA89C7FF-7DA2-F7E7-F50A-05A3F5BA7B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095375"/>
            <a:ext cx="6364288" cy="5013325"/>
          </a:xfrm>
        </p:spPr>
      </p:pic>
      <p:sp>
        <p:nvSpPr>
          <p:cNvPr id="33797" name="Alatunnisteen paikkamerkki 4">
            <a:extLst>
              <a:ext uri="{FF2B5EF4-FFF2-40B4-BE49-F238E27FC236}">
                <a16:creationId xmlns:a16="http://schemas.microsoft.com/office/drawing/2014/main" id="{FE3551DA-ED7A-D7C6-01F2-A6D31136EE4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6248400"/>
            <a:ext cx="4648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 sz="900"/>
          </a:p>
        </p:txBody>
      </p:sp>
      <p:sp>
        <p:nvSpPr>
          <p:cNvPr id="33798" name="Rectangle 1">
            <a:extLst>
              <a:ext uri="{FF2B5EF4-FFF2-40B4-BE49-F238E27FC236}">
                <a16:creationId xmlns:a16="http://schemas.microsoft.com/office/drawing/2014/main" id="{7D47C0AB-EE01-B86A-4A2B-0C1D9FE23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863"/>
            <a:ext cx="1619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10" tIns="40005" rIns="80010" bIns="40005" anchor="ctr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i-FI" altLang="fi-FI" sz="16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Kuva 2" descr="Headingley Stadium">
            <a:extLst>
              <a:ext uri="{FF2B5EF4-FFF2-40B4-BE49-F238E27FC236}">
                <a16:creationId xmlns:a16="http://schemas.microsoft.com/office/drawing/2014/main" id="{0415E825-690E-5DAC-1C9E-8CB5B5208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225550"/>
            <a:ext cx="7123113" cy="417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Otsikko 3">
            <a:extLst>
              <a:ext uri="{FF2B5EF4-FFF2-40B4-BE49-F238E27FC236}">
                <a16:creationId xmlns:a16="http://schemas.microsoft.com/office/drawing/2014/main" id="{E4D631D5-DC3A-7D0E-8EC6-B3C6798E4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fi-FI" altLang="fi-FI" sz="3200"/>
              <a:t>URHEILU- JA LEIKKIKENTÄT 25mm+, </a:t>
            </a:r>
            <a:endParaRPr lang="fi-FI" altLang="fi-FI"/>
          </a:p>
        </p:txBody>
      </p:sp>
      <p:sp>
        <p:nvSpPr>
          <p:cNvPr id="34820" name="Alaotsikko 5">
            <a:extLst>
              <a:ext uri="{FF2B5EF4-FFF2-40B4-BE49-F238E27FC236}">
                <a16:creationId xmlns:a16="http://schemas.microsoft.com/office/drawing/2014/main" id="{5B950840-7569-DBF9-6CDB-4FA2E5B911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tsikko 3">
            <a:extLst>
              <a:ext uri="{FF2B5EF4-FFF2-40B4-BE49-F238E27FC236}">
                <a16:creationId xmlns:a16="http://schemas.microsoft.com/office/drawing/2014/main" id="{40B1D3AD-E73C-E108-A4A6-3BA2DFA1E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4450"/>
            <a:ext cx="7772400" cy="1143000"/>
          </a:xfrm>
        </p:spPr>
        <p:txBody>
          <a:bodyPr/>
          <a:lstStyle/>
          <a:p>
            <a:r>
              <a:rPr lang="fi-FI" altLang="fi-FI" sz="3200"/>
              <a:t>URHEILU- JA LEIKKIKENTÄT 25mm+, </a:t>
            </a:r>
            <a:endParaRPr lang="fi-FI" altLang="fi-FI"/>
          </a:p>
        </p:txBody>
      </p:sp>
      <p:sp>
        <p:nvSpPr>
          <p:cNvPr id="35843" name="Alaotsikko 4">
            <a:extLst>
              <a:ext uri="{FF2B5EF4-FFF2-40B4-BE49-F238E27FC236}">
                <a16:creationId xmlns:a16="http://schemas.microsoft.com/office/drawing/2014/main" id="{46A5FE86-5D2E-8BEB-44D6-F582259B3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35844" name="Picture 8" descr="D:\Datat\Omat kuvatiedostot\2011-08-29 29.8.2011\Pukinmäki 26.8.2011.JPG">
            <a:extLst>
              <a:ext uri="{FF2B5EF4-FFF2-40B4-BE49-F238E27FC236}">
                <a16:creationId xmlns:a16="http://schemas.microsoft.com/office/drawing/2014/main" id="{FDAD0EA3-5F91-4F04-9305-29443F0D0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25" y="908050"/>
            <a:ext cx="6418263" cy="505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59E18BF-65DB-6704-05E3-9DE369498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endParaRPr lang="fi-FI" altLang="fi-FI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A0224D4-22F9-FCA8-4990-092C0701F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endParaRPr lang="fi-FI" altLang="fi-FI"/>
          </a:p>
        </p:txBody>
      </p:sp>
      <p:pic>
        <p:nvPicPr>
          <p:cNvPr id="36868" name="Picture 4" descr="36YllaSpartDarkhDWEvitaAllaL93VillaSibirPicc">
            <a:extLst>
              <a:ext uri="{FF2B5EF4-FFF2-40B4-BE49-F238E27FC236}">
                <a16:creationId xmlns:a16="http://schemas.microsoft.com/office/drawing/2014/main" id="{FAEABD9F-DF74-850A-8052-853DF3A50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 Box 5">
            <a:extLst>
              <a:ext uri="{FF2B5EF4-FFF2-40B4-BE49-F238E27FC236}">
                <a16:creationId xmlns:a16="http://schemas.microsoft.com/office/drawing/2014/main" id="{0DF7B536-D50E-878B-565D-5284DCED7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476250"/>
            <a:ext cx="1027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DW-184</a:t>
            </a: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6C9EFFC2-BF99-77A8-4087-CC9B0B88A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92150"/>
            <a:ext cx="1249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Darkhorse</a:t>
            </a: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84E7EC4F-EFDF-7BDD-D580-AF3E7C42B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08050"/>
            <a:ext cx="99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Spartan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5752D4FE-DF26-3B06-2139-D9985DB51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76925"/>
            <a:ext cx="569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L93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D9CE57A6-3844-26E4-F474-430839767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5805488"/>
            <a:ext cx="615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Villa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4E65FA41-8530-79E8-9234-336290C5E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37368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Sibir</a:t>
            </a:r>
          </a:p>
        </p:txBody>
      </p:sp>
      <p:sp>
        <p:nvSpPr>
          <p:cNvPr id="36875" name="Text Box 11">
            <a:extLst>
              <a:ext uri="{FF2B5EF4-FFF2-40B4-BE49-F238E27FC236}">
                <a16:creationId xmlns:a16="http://schemas.microsoft.com/office/drawing/2014/main" id="{41BC7560-A985-8929-3BF1-A8AF70FED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88913"/>
            <a:ext cx="698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Evita</a:t>
            </a:r>
          </a:p>
        </p:txBody>
      </p:sp>
      <p:sp>
        <p:nvSpPr>
          <p:cNvPr id="36876" name="Text Box 12">
            <a:extLst>
              <a:ext uri="{FF2B5EF4-FFF2-40B4-BE49-F238E27FC236}">
                <a16:creationId xmlns:a16="http://schemas.microsoft.com/office/drawing/2014/main" id="{6E6426F9-21F2-F247-0505-9B3280556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0" y="4365625"/>
            <a:ext cx="92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/>
              <a:t>Piccolo</a:t>
            </a:r>
          </a:p>
        </p:txBody>
      </p:sp>
      <p:sp>
        <p:nvSpPr>
          <p:cNvPr id="36877" name="Text Box 14">
            <a:extLst>
              <a:ext uri="{FF2B5EF4-FFF2-40B4-BE49-F238E27FC236}">
                <a16:creationId xmlns:a16="http://schemas.microsoft.com/office/drawing/2014/main" id="{8D293BF7-0933-A06B-3D45-FA0FC3AD9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138" y="65088"/>
            <a:ext cx="4699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 sz="1200"/>
              <a:t>Villa</a:t>
            </a:r>
          </a:p>
        </p:txBody>
      </p:sp>
      <p:sp>
        <p:nvSpPr>
          <p:cNvPr id="36878" name="Text Box 15">
            <a:extLst>
              <a:ext uri="{FF2B5EF4-FFF2-40B4-BE49-F238E27FC236}">
                <a16:creationId xmlns:a16="http://schemas.microsoft.com/office/drawing/2014/main" id="{A72CDB36-374B-D96D-3B74-07C636AC0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65088"/>
            <a:ext cx="4397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 sz="1200"/>
              <a:t>L93</a:t>
            </a:r>
          </a:p>
        </p:txBody>
      </p:sp>
      <p:sp>
        <p:nvSpPr>
          <p:cNvPr id="36879" name="Text Box 16">
            <a:extLst>
              <a:ext uri="{FF2B5EF4-FFF2-40B4-BE49-F238E27FC236}">
                <a16:creationId xmlns:a16="http://schemas.microsoft.com/office/drawing/2014/main" id="{CA63E9C1-2B27-0323-1536-11B2A8E19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0288" y="-6350"/>
            <a:ext cx="490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i-FI" altLang="fi-FI" sz="1200"/>
              <a:t>Sibir</a:t>
            </a:r>
          </a:p>
        </p:txBody>
      </p:sp>
      <p:sp>
        <p:nvSpPr>
          <p:cNvPr id="36880" name="Alatunnisteen paikkamerkki 15">
            <a:extLst>
              <a:ext uri="{FF2B5EF4-FFF2-40B4-BE49-F238E27FC236}">
                <a16:creationId xmlns:a16="http://schemas.microsoft.com/office/drawing/2014/main" id="{E4286194-0418-0425-DD4B-9A2A80903E1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1828800" y="6248400"/>
            <a:ext cx="4648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i-FI" altLang="fi-FI" sz="90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828CFEE4-8D45-754A-79C6-2490F28B16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577850"/>
            <a:ext cx="6183313" cy="763588"/>
          </a:xfrm>
        </p:spPr>
        <p:txBody>
          <a:bodyPr/>
          <a:lstStyle/>
          <a:p>
            <a:r>
              <a:rPr lang="fi-FI" altLang="fi-FI" sz="4300"/>
              <a:t>Itäminen onnistuu, kun on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598DC879-C16D-5D4C-A8C8-0CFBE08AE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9275" y="1485900"/>
            <a:ext cx="6110288" cy="4175125"/>
          </a:xfrm>
        </p:spPr>
        <p:txBody>
          <a:bodyPr/>
          <a:lstStyle/>
          <a:p>
            <a:pPr marL="615950" indent="-615950">
              <a:buFont typeface="Wingdings" panose="05000000000000000000" pitchFamily="2" charset="2"/>
              <a:buAutoNum type="arabicPeriod"/>
            </a:pPr>
            <a:r>
              <a:rPr lang="fi-FI" altLang="fi-FI" sz="2400"/>
              <a:t>Riittävä vesi, katkeamaton kosteus ”virittymisen jälkeen”</a:t>
            </a:r>
          </a:p>
          <a:p>
            <a:pPr marL="615950" indent="-615950">
              <a:buFont typeface="Wingdings" panose="05000000000000000000" pitchFamily="2" charset="2"/>
              <a:buAutoNum type="arabicPeriod"/>
            </a:pPr>
            <a:r>
              <a:rPr lang="fi-FI" altLang="fi-FI" sz="2400"/>
              <a:t>Sopivat lämpötilat, maan lämpötila 10-18 (25) C</a:t>
            </a:r>
          </a:p>
          <a:p>
            <a:pPr marL="615950" indent="-615950">
              <a:buFont typeface="Wingdings" panose="05000000000000000000" pitchFamily="2" charset="2"/>
              <a:buAutoNum type="arabicPeriod"/>
            </a:pPr>
            <a:r>
              <a:rPr lang="fi-FI" altLang="fi-FI" sz="2400"/>
              <a:t>Riittävä happi ; </a:t>
            </a:r>
            <a:r>
              <a:rPr lang="fi-FI" altLang="fi-FI" sz="2800"/>
              <a:t>siemenen solujakaantumien ja juuriston toiminta vaativat HAPPEA</a:t>
            </a:r>
          </a:p>
          <a:p>
            <a:pPr marL="615950" indent="-615950">
              <a:buFont typeface="Wingdings" panose="05000000000000000000" pitchFamily="2" charset="2"/>
              <a:buAutoNum type="arabicPeriod"/>
            </a:pPr>
            <a:r>
              <a:rPr lang="fi-FI" altLang="fi-FI" sz="2400"/>
              <a:t>Valo; liian syvä kylvö yli 10 mm tai liian tiivis maa estävät sirkkavarren kasvun maanpinnalle </a:t>
            </a:r>
          </a:p>
          <a:p>
            <a:pPr marL="615950" indent="-615950">
              <a:buFont typeface="Wingdings" panose="05000000000000000000" pitchFamily="2" charset="2"/>
              <a:buAutoNum type="arabicPeriod"/>
            </a:pPr>
            <a:endParaRPr lang="fi-FI" altLang="fi-FI"/>
          </a:p>
          <a:p>
            <a:pPr marL="615950" indent="-615950"/>
            <a:endParaRPr lang="fi-FI" alt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52CFD4F9-A671-ABD6-0E70-C4D840DD21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1152525"/>
            <a:ext cx="6183313" cy="763588"/>
          </a:xfrm>
        </p:spPr>
        <p:txBody>
          <a:bodyPr/>
          <a:lstStyle/>
          <a:p>
            <a:r>
              <a:rPr lang="fi-FI" altLang="fi-FI" sz="3600"/>
              <a:t>Itäminen käynnistyy, mutta taimettuminen epäonnistuu jos;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6AEDF2B6-CB94-A8B1-24C7-B4E8240BC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2205038"/>
            <a:ext cx="6337300" cy="4319587"/>
          </a:xfrm>
        </p:spPr>
        <p:txBody>
          <a:bodyPr/>
          <a:lstStyle/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Kosteuden keskeytyminen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Liian syvä kylvö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Maanpinnan kovettuminen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Siemen vaurioituu lannoitteista, torjunta-aineista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Korkea johtoluku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Tuholaiset, taudit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KYLMYYS!!!!</a:t>
            </a:r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r>
              <a:rPr lang="fi-FI" altLang="fi-FI" sz="2400"/>
              <a:t>Heikko tai vaurioitunut siemen</a:t>
            </a:r>
          </a:p>
          <a:p>
            <a:pPr marL="533400" indent="-533400" defTabSz="800100">
              <a:buFontTx/>
              <a:buNone/>
            </a:pPr>
            <a:endParaRPr lang="fi-FI" altLang="fi-FI"/>
          </a:p>
          <a:p>
            <a:pPr marL="533400" indent="-533400" defTabSz="800100">
              <a:buFont typeface="Wingdings" panose="05000000000000000000" pitchFamily="2" charset="2"/>
              <a:buAutoNum type="arabicPeriod"/>
            </a:pPr>
            <a:endParaRPr lang="fi-FI" alt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/>
      <p:bldP spid="1116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F3441476-3EC6-24A8-6554-0CA8758EDA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081087"/>
          </a:xfrm>
        </p:spPr>
        <p:txBody>
          <a:bodyPr/>
          <a:lstStyle/>
          <a:p>
            <a:r>
              <a:rPr lang="fi-FI" altLang="fi-FI"/>
              <a:t>Tehoisan lämpötilan summan vaikutus taimettumiseen </a:t>
            </a:r>
            <a:br>
              <a:rPr lang="fi-FI" altLang="fi-FI"/>
            </a:br>
            <a:endParaRPr lang="fi-FI" altLang="fi-FI" sz="3900"/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F614416B-F047-3AFA-01D7-BE0AA1E7B3D3}"/>
              </a:ext>
            </a:extLst>
          </p:cNvPr>
          <p:cNvGraphicFramePr/>
          <p:nvPr/>
        </p:nvGraphicFramePr>
        <p:xfrm>
          <a:off x="1547665" y="1268760"/>
          <a:ext cx="691276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tsikko 1">
            <a:extLst>
              <a:ext uri="{FF2B5EF4-FFF2-40B4-BE49-F238E27FC236}">
                <a16:creationId xmlns:a16="http://schemas.microsoft.com/office/drawing/2014/main" id="{A49E35CC-2EA5-4559-8DF9-4B634C27C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4450"/>
            <a:ext cx="6759575" cy="1152525"/>
          </a:xfrm>
        </p:spPr>
        <p:txBody>
          <a:bodyPr/>
          <a:lstStyle/>
          <a:p>
            <a:r>
              <a:rPr lang="fi-FI" altLang="fi-FI" sz="2400" b="1"/>
              <a:t>Red fescue, Festuca rubra L., 1997-2004,ARC Official variety trials: Green cover% in average, classification according to zones</a:t>
            </a: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0667FCCA-FFAC-8C4E-ED76-D2A9A20AF393}"/>
              </a:ext>
            </a:extLst>
          </p:cNvPr>
          <p:cNvGraphicFramePr>
            <a:graphicFrameLocks/>
          </p:cNvGraphicFramePr>
          <p:nvPr/>
        </p:nvGraphicFramePr>
        <p:xfrm>
          <a:off x="899592" y="1340768"/>
          <a:ext cx="705678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tsikko 1">
            <a:extLst>
              <a:ext uri="{FF2B5EF4-FFF2-40B4-BE49-F238E27FC236}">
                <a16:creationId xmlns:a16="http://schemas.microsoft.com/office/drawing/2014/main" id="{FC36471D-A6E8-8385-8CA1-723FB642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936625"/>
            <a:ext cx="6183313" cy="763588"/>
          </a:xfrm>
        </p:spPr>
        <p:txBody>
          <a:bodyPr/>
          <a:lstStyle/>
          <a:p>
            <a:r>
              <a:rPr lang="fi-FI" altLang="fi-FI" sz="4000" b="1"/>
              <a:t>Siemenkauppalaki </a:t>
            </a:r>
            <a:r>
              <a:rPr lang="fi-FI" altLang="fi-FI" sz="1600" b="1"/>
              <a:t>4.8.2000/728</a:t>
            </a:r>
            <a:endParaRPr lang="fi-FI" altLang="fi-FI" sz="4000" b="1"/>
          </a:p>
        </p:txBody>
      </p:sp>
      <p:sp>
        <p:nvSpPr>
          <p:cNvPr id="25603" name="Sisällön paikkamerkki 2">
            <a:extLst>
              <a:ext uri="{FF2B5EF4-FFF2-40B4-BE49-F238E27FC236}">
                <a16:creationId xmlns:a16="http://schemas.microsoft.com/office/drawing/2014/main" id="{ACB4F78C-94B4-3437-FB51-6398959AB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700213"/>
            <a:ext cx="7416800" cy="4897437"/>
          </a:xfrm>
        </p:spPr>
        <p:txBody>
          <a:bodyPr/>
          <a:lstStyle/>
          <a:p>
            <a:r>
              <a:rPr lang="fi-FI" altLang="fi-FI" sz="2000"/>
              <a:t>ylläpitää korkealaatuista kasvintuotantoa edistämällä hyvälaatuisen ja Suomen kasvuolosuhteisiin sopivan kylvösiemenen tarjontaa ja käyttöä sekä tarvittavien tietojen antamista kylvösiemenestä</a:t>
            </a:r>
          </a:p>
          <a:p>
            <a:r>
              <a:rPr lang="fi-FI" altLang="fi-FI" sz="2400" b="1">
                <a:hlinkClick r:id="rId2" action="ppaction://hlinkfile" tooltip="Linkki voimaantulosäännökseen"/>
              </a:rPr>
              <a:t>4 §</a:t>
            </a:r>
            <a:r>
              <a:rPr lang="fi-FI" altLang="fi-FI" sz="2400" b="1"/>
              <a:t> Sertifioitu kylvösiemen</a:t>
            </a:r>
          </a:p>
          <a:p>
            <a:r>
              <a:rPr lang="fi-FI" altLang="fi-FI" sz="2400" b="1">
                <a:hlinkClick r:id="rId2" action="ppaction://hlinkfile" tooltip="Linkki voimaantulosäännökseen"/>
              </a:rPr>
              <a:t>5 §</a:t>
            </a:r>
            <a:r>
              <a:rPr lang="fi-FI" altLang="fi-FI" sz="2400" b="1"/>
              <a:t> Lajikeluettelo</a:t>
            </a:r>
          </a:p>
          <a:p>
            <a:r>
              <a:rPr lang="fi-FI" altLang="fi-FI" sz="2400" b="1">
                <a:hlinkClick r:id="rId2" action="ppaction://hlinkfile" tooltip="Linkki voimaantulosäännökseen"/>
              </a:rPr>
              <a:t>12 §</a:t>
            </a:r>
            <a:r>
              <a:rPr lang="fi-FI" altLang="fi-FI" sz="2400" b="1"/>
              <a:t> Ilmoitusvelvollisuus</a:t>
            </a:r>
          </a:p>
          <a:p>
            <a:r>
              <a:rPr lang="fi-FI" altLang="fi-FI" sz="2400" b="1">
                <a:hlinkClick r:id="rId2" action="ppaction://hlinkfile" tooltip="Linkki voimaantulosäännökseen"/>
              </a:rPr>
              <a:t>13 §</a:t>
            </a:r>
            <a:r>
              <a:rPr lang="fi-FI" altLang="fi-FI" sz="2400" b="1"/>
              <a:t> Velvollisuus tiedoston pitämiseen</a:t>
            </a:r>
          </a:p>
          <a:p>
            <a:r>
              <a:rPr lang="fi-FI" altLang="fi-FI" sz="2400" b="1">
                <a:hlinkClick r:id="rId2" action="ppaction://hlinkfile" tooltip="Linkki voimaantulosäännökseen"/>
              </a:rPr>
              <a:t>14 §</a:t>
            </a:r>
            <a:r>
              <a:rPr lang="fi-FI" altLang="fi-FI" sz="2400" b="1"/>
              <a:t> Korvausvelvollisuus</a:t>
            </a:r>
          </a:p>
          <a:p>
            <a:endParaRPr lang="fi-FI" altLang="fi-FI" sz="2400" b="1"/>
          </a:p>
          <a:p>
            <a:endParaRPr lang="fi-FI" altLang="fi-FI" sz="2400" b="1"/>
          </a:p>
          <a:p>
            <a:endParaRPr lang="fi-FI" altLang="fi-FI" sz="2400" b="1"/>
          </a:p>
          <a:p>
            <a:endParaRPr lang="fi-FI" altLang="fi-FI" sz="2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tsikko 10">
            <a:extLst>
              <a:ext uri="{FF2B5EF4-FFF2-40B4-BE49-F238E27FC236}">
                <a16:creationId xmlns:a16="http://schemas.microsoft.com/office/drawing/2014/main" id="{0E149D96-3474-40F1-B69F-F2725004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838" y="254000"/>
            <a:ext cx="7313612" cy="1143000"/>
          </a:xfrm>
        </p:spPr>
        <p:txBody>
          <a:bodyPr/>
          <a:lstStyle/>
          <a:p>
            <a:r>
              <a:rPr lang="fi-FI" altLang="fi-FI" sz="2500"/>
              <a:t>Evira; Kylvösiementen tuonti 1.7.2010-30.6.2011</a:t>
            </a:r>
          </a:p>
        </p:txBody>
      </p:sp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571B472B-E4EB-28AE-65CE-AB2363B3E822}"/>
              </a:ext>
            </a:extLst>
          </p:cNvPr>
          <p:cNvGraphicFramePr>
            <a:graphicFrameLocks noGrp="1"/>
          </p:cNvGraphicFramePr>
          <p:nvPr/>
        </p:nvGraphicFramePr>
        <p:xfrm>
          <a:off x="971550" y="1411288"/>
          <a:ext cx="5832476" cy="4321174"/>
        </p:xfrm>
        <a:graphic>
          <a:graphicData uri="http://schemas.openxmlformats.org/drawingml/2006/table">
            <a:tbl>
              <a:tblPr/>
              <a:tblGrid>
                <a:gridCol w="1571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1626"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SKY:n</a:t>
                      </a:r>
                      <a:r>
                        <a:rPr lang="fi-FI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listan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020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Laji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986 tn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Osuus ilmoitetuista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 lajiketta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 lajiketta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Punanata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Puistonata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Etelännata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Niittynurmikka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Englanninraiheinä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Valkoapila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Lampaannata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Westerwoldinraiheinä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Rönsyrölli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Nurmirölli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Juurtonurmikka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Karheanurmikka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Ruokonata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Nurmilauha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Luhtarölli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9533">
                <a:tc>
                  <a:txBody>
                    <a:bodyPr/>
                    <a:lstStyle/>
                    <a:p>
                      <a:pPr algn="l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Timotei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>
            <a:extLst>
              <a:ext uri="{FF2B5EF4-FFF2-40B4-BE49-F238E27FC236}">
                <a16:creationId xmlns:a16="http://schemas.microsoft.com/office/drawing/2014/main" id="{BEC5F752-8A16-A169-F882-D233B410C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836613"/>
            <a:ext cx="6913016" cy="669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Tx/>
              <a:buChar char="•"/>
            </a:pPr>
            <a:r>
              <a:rPr lang="fi-FI" altLang="fi-FI" sz="2400" b="1" dirty="0"/>
              <a:t>viihtyy parhaiten ravinteisilla, multavilla ja vain lievästi happamilla kivennäismailla</a:t>
            </a:r>
          </a:p>
          <a:p>
            <a:pPr lvl="1" eaLnBrk="1" hangingPunct="1">
              <a:buFontTx/>
              <a:buChar char="•"/>
            </a:pPr>
            <a:r>
              <a:rPr lang="fi-FI" altLang="fi-FI" sz="2400" b="1" dirty="0"/>
              <a:t>veden tarve kohtalainen </a:t>
            </a:r>
          </a:p>
          <a:p>
            <a:pPr lvl="1" eaLnBrk="1" hangingPunct="1">
              <a:buFontTx/>
              <a:buChar char="•"/>
            </a:pPr>
            <a:r>
              <a:rPr lang="fi-FI" altLang="fi-FI" sz="2400" b="1" dirty="0"/>
              <a:t> sietää poutajaksoja lepotilaisena</a:t>
            </a:r>
          </a:p>
          <a:p>
            <a:pPr lvl="1" eaLnBrk="1" hangingPunct="1">
              <a:buFontTx/>
              <a:buChar char="•"/>
            </a:pPr>
            <a:r>
              <a:rPr lang="fi-FI" altLang="fi-FI" sz="2400" b="1" dirty="0"/>
              <a:t>Hyvä talven- ja kulutuksenkesto, uudistuu maarönsyjen avulla</a:t>
            </a:r>
          </a:p>
          <a:p>
            <a:pPr lvl="1" eaLnBrk="1" hangingPunct="1">
              <a:buFontTx/>
              <a:buChar char="•"/>
            </a:pPr>
            <a:r>
              <a:rPr lang="fi-FI" altLang="fi-FI" sz="2400" b="1" dirty="0"/>
              <a:t>Leikkuunkesto 25mm+ tai uudet 7mm+</a:t>
            </a:r>
          </a:p>
          <a:p>
            <a:pPr lvl="1" eaLnBrk="1" hangingPunct="1">
              <a:buFontTx/>
              <a:buChar char="•"/>
            </a:pPr>
            <a:r>
              <a:rPr lang="fi-FI" altLang="fi-FI" sz="2400" b="1" dirty="0"/>
              <a:t>Hidas taimettumaan</a:t>
            </a:r>
          </a:p>
          <a:p>
            <a:pPr lvl="2" eaLnBrk="1" hangingPunct="1"/>
            <a:r>
              <a:rPr lang="fi-FI" altLang="fi-FI" sz="2600" b="1" dirty="0"/>
              <a:t>Extra </a:t>
            </a:r>
            <a:r>
              <a:rPr lang="fi-FI" altLang="fi-FI" sz="2600" b="1" dirty="0" err="1"/>
              <a:t>lk</a:t>
            </a:r>
            <a:r>
              <a:rPr lang="fi-FI" altLang="fi-FI" sz="2600" b="1" dirty="0"/>
              <a:t> </a:t>
            </a:r>
            <a:r>
              <a:rPr lang="fi-FI" altLang="fi-FI" dirty="0"/>
              <a:t>(&gt;97)</a:t>
            </a:r>
            <a:r>
              <a:rPr lang="fi-FI" altLang="fi-FI" sz="2600" b="1" dirty="0"/>
              <a:t> </a:t>
            </a:r>
            <a:r>
              <a:rPr lang="fi-FI" altLang="fi-FI" b="1" dirty="0" err="1"/>
              <a:t>Barserati</a:t>
            </a:r>
            <a:r>
              <a:rPr lang="fi-FI" altLang="fi-FI" dirty="0"/>
              <a:t>, </a:t>
            </a:r>
            <a:r>
              <a:rPr lang="fi-FI" altLang="fi-FI" dirty="0" err="1"/>
              <a:t>Strenuus</a:t>
            </a:r>
            <a:r>
              <a:rPr lang="fi-FI" altLang="fi-FI" dirty="0"/>
              <a:t>, YVETTE, </a:t>
            </a:r>
            <a:r>
              <a:rPr lang="fi-FI" altLang="fi-FI" b="1" dirty="0" err="1"/>
              <a:t>Anisha</a:t>
            </a:r>
            <a:r>
              <a:rPr lang="fi-FI" altLang="fi-FI" dirty="0"/>
              <a:t>, CONNI,JULIUS, LIMOUSINE, </a:t>
            </a:r>
            <a:r>
              <a:rPr lang="fi-FI" altLang="fi-FI" b="1" dirty="0"/>
              <a:t>DAKISHA</a:t>
            </a:r>
            <a:r>
              <a:rPr lang="fi-FI" altLang="fi-FI" dirty="0"/>
              <a:t>, MARKUS, ESTO, BARONIAL, </a:t>
            </a:r>
            <a:r>
              <a:rPr lang="fi-FI" altLang="fi-FI" b="1" dirty="0" err="1"/>
              <a:t>Impact,North</a:t>
            </a:r>
            <a:r>
              <a:rPr lang="fi-FI" altLang="fi-FI" b="1" dirty="0"/>
              <a:t> STAR</a:t>
            </a:r>
            <a:r>
              <a:rPr lang="fi-FI" altLang="fi-FI" dirty="0"/>
              <a:t>, SOMBRERO,TRACTION</a:t>
            </a:r>
          </a:p>
          <a:p>
            <a:pPr lvl="2" eaLnBrk="1" hangingPunct="1"/>
            <a:r>
              <a:rPr lang="fi-FI" altLang="fi-FI" sz="2600" b="1" dirty="0"/>
              <a:t>I </a:t>
            </a:r>
            <a:r>
              <a:rPr lang="fi-FI" altLang="fi-FI" sz="2600" b="1" dirty="0" err="1"/>
              <a:t>Lk</a:t>
            </a:r>
            <a:r>
              <a:rPr lang="fi-FI" altLang="fi-FI" sz="2600" b="1" dirty="0"/>
              <a:t> </a:t>
            </a:r>
            <a:r>
              <a:rPr lang="fi-FI" altLang="fi-FI" dirty="0"/>
              <a:t>(85-96)</a:t>
            </a:r>
          </a:p>
          <a:p>
            <a:pPr lvl="2" eaLnBrk="1" hangingPunct="1"/>
            <a:r>
              <a:rPr lang="fi-FI" altLang="fi-FI" b="1" dirty="0"/>
              <a:t>BECCA,  BARANELLO</a:t>
            </a:r>
            <a:r>
              <a:rPr lang="fi-FI" altLang="fi-FI" dirty="0"/>
              <a:t>, </a:t>
            </a:r>
            <a:r>
              <a:rPr lang="fi-FI" altLang="fi-FI" b="1" dirty="0"/>
              <a:t>Geisha</a:t>
            </a:r>
            <a:r>
              <a:rPr lang="fi-FI" altLang="fi-FI" dirty="0"/>
              <a:t>, BARON, MIRACLE</a:t>
            </a:r>
          </a:p>
          <a:p>
            <a:pPr lvl="2" eaLnBrk="1" hangingPunct="1"/>
            <a:r>
              <a:rPr lang="fi-FI" altLang="fi-FI" dirty="0"/>
              <a:t>EVORA, Hilda, </a:t>
            </a:r>
            <a:r>
              <a:rPr lang="fi-FI" altLang="fi-FI" dirty="0" err="1"/>
              <a:t>Phily</a:t>
            </a:r>
            <a:endParaRPr lang="fi-FI" altLang="fi-FI" dirty="0"/>
          </a:p>
          <a:p>
            <a:pPr lvl="2" eaLnBrk="1" hangingPunct="1"/>
            <a:r>
              <a:rPr lang="fi-FI" altLang="fi-FI" sz="2600" b="1" dirty="0"/>
              <a:t>II LK </a:t>
            </a:r>
            <a:r>
              <a:rPr lang="fi-FI" altLang="fi-FI" dirty="0"/>
              <a:t>(&lt;85)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fi-FI" altLang="fi-FI" dirty="0"/>
              <a:t>Arina </a:t>
            </a:r>
            <a:r>
              <a:rPr lang="fi-FI" altLang="fi-FI" dirty="0" err="1"/>
              <a:t>Dasas</a:t>
            </a:r>
            <a:endParaRPr lang="fi-FI" altLang="fi-FI" dirty="0"/>
          </a:p>
          <a:p>
            <a:pPr lvl="1" eaLnBrk="1" hangingPunct="1">
              <a:buFontTx/>
              <a:buChar char="•"/>
            </a:pPr>
            <a:endParaRPr lang="fi-FI" altLang="fi-FI" sz="2600" b="1" dirty="0"/>
          </a:p>
          <a:p>
            <a:pPr lvl="1" eaLnBrk="1" hangingPunct="1">
              <a:buFontTx/>
              <a:buChar char="•"/>
            </a:pPr>
            <a:endParaRPr lang="fi-FI" altLang="fi-FI" sz="2600" b="1" dirty="0"/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91701791-D379-E745-001E-17C834088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6596062" cy="685800"/>
          </a:xfrm>
        </p:spPr>
        <p:txBody>
          <a:bodyPr/>
          <a:lstStyle/>
          <a:p>
            <a:r>
              <a:rPr lang="fi-FI" altLang="fi-FI" sz="2900">
                <a:solidFill>
                  <a:schemeClr val="tx1"/>
                </a:solidFill>
              </a:rPr>
              <a:t>Niittynurmikka </a:t>
            </a:r>
            <a:r>
              <a:rPr lang="fi-FI" altLang="fi-FI" sz="1800">
                <a:solidFill>
                  <a:schemeClr val="tx1"/>
                </a:solidFill>
              </a:rPr>
              <a:t>(Poa pratensis)</a:t>
            </a:r>
            <a:r>
              <a:rPr lang="fi-FI" altLang="fi-FI" sz="3500">
                <a:solidFill>
                  <a:schemeClr val="tx1"/>
                </a:solidFill>
              </a:rPr>
              <a:t> </a:t>
            </a:r>
            <a:br>
              <a:rPr lang="fi-FI" altLang="fi-FI" sz="3500">
                <a:solidFill>
                  <a:schemeClr val="tx1"/>
                </a:solidFill>
              </a:rPr>
            </a:br>
            <a:endParaRPr lang="fi-FI" altLang="fi-FI" sz="35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>
            <a:extLst>
              <a:ext uri="{FF2B5EF4-FFF2-40B4-BE49-F238E27FC236}">
                <a16:creationId xmlns:a16="http://schemas.microsoft.com/office/drawing/2014/main" id="{51211463-000C-922E-9F1A-03079E3F67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fi-FI" altLang="fi-FI" sz="3500"/>
              <a:t>Niittynurmikka</a:t>
            </a:r>
            <a:endParaRPr lang="fi-FI" altLang="fi-FI" sz="3500">
              <a:solidFill>
                <a:schemeClr val="tx1"/>
              </a:solidFill>
            </a:endParaRPr>
          </a:p>
        </p:txBody>
      </p:sp>
      <p:sp>
        <p:nvSpPr>
          <p:cNvPr id="133125" name="Rectangle 5">
            <a:extLst>
              <a:ext uri="{FF2B5EF4-FFF2-40B4-BE49-F238E27FC236}">
                <a16:creationId xmlns:a16="http://schemas.microsoft.com/office/drawing/2014/main" id="{8B3F4F87-C703-B445-4E89-FDD25760E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85800"/>
            <a:ext cx="731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2" tIns="46032" rIns="92062" bIns="46032" anchor="ctr"/>
          <a:lstStyle/>
          <a:p>
            <a:pPr algn="ctr" defTabSz="762596">
              <a:defRPr/>
            </a:pPr>
            <a:endParaRPr lang="fi-FI" sz="4800" b="1" dirty="0">
              <a:solidFill>
                <a:srgbClr val="3399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49156" name="Picture 7" descr="POAPRATE">
            <a:extLst>
              <a:ext uri="{FF2B5EF4-FFF2-40B4-BE49-F238E27FC236}">
                <a16:creationId xmlns:a16="http://schemas.microsoft.com/office/drawing/2014/main" id="{88B53B0D-E36C-36A6-5A96-3AFB5E875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51025"/>
            <a:ext cx="2516187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8" descr="S_Poa%20pratensis%20s%20lat%20l1-11">
            <a:hlinkClick r:id="rId3"/>
            <a:extLst>
              <a:ext uri="{FF2B5EF4-FFF2-40B4-BE49-F238E27FC236}">
                <a16:creationId xmlns:a16="http://schemas.microsoft.com/office/drawing/2014/main" id="{07AD3A8E-BB34-C0AD-544C-F84A922B4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0"/>
          <a:stretch>
            <a:fillRect/>
          </a:stretch>
        </p:blipFill>
        <p:spPr bwMode="auto">
          <a:xfrm>
            <a:off x="5724525" y="1484313"/>
            <a:ext cx="27051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>
            <a:extLst>
              <a:ext uri="{FF2B5EF4-FFF2-40B4-BE49-F238E27FC236}">
                <a16:creationId xmlns:a16="http://schemas.microsoft.com/office/drawing/2014/main" id="{83C5C05A-B085-7F37-908D-8149712C48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fi-FI" altLang="fi-FI" sz="3500"/>
              <a:t>Niittynurmikka</a:t>
            </a:r>
            <a:endParaRPr lang="fi-FI" altLang="fi-FI" sz="3500">
              <a:solidFill>
                <a:schemeClr val="tx1"/>
              </a:solidFill>
            </a:endParaRPr>
          </a:p>
        </p:txBody>
      </p:sp>
      <p:pic>
        <p:nvPicPr>
          <p:cNvPr id="50179" name="Picture 9" descr="image15">
            <a:extLst>
              <a:ext uri="{FF2B5EF4-FFF2-40B4-BE49-F238E27FC236}">
                <a16:creationId xmlns:a16="http://schemas.microsoft.com/office/drawing/2014/main" id="{4A7E7A51-EAF5-77EC-5414-FA905EEE6D35}"/>
              </a:ext>
            </a:extLst>
          </p:cNvPr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9800" y="1412875"/>
            <a:ext cx="7161213" cy="4679950"/>
          </a:xfrm>
          <a:noFill/>
        </p:spPr>
      </p:pic>
      <p:sp>
        <p:nvSpPr>
          <p:cNvPr id="180229" name="Rectangle 5">
            <a:extLst>
              <a:ext uri="{FF2B5EF4-FFF2-40B4-BE49-F238E27FC236}">
                <a16:creationId xmlns:a16="http://schemas.microsoft.com/office/drawing/2014/main" id="{528A3244-2579-4A29-40B8-60CD63AF7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85800"/>
            <a:ext cx="731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2" tIns="46032" rIns="92062" bIns="46032" anchor="ctr"/>
          <a:lstStyle/>
          <a:p>
            <a:pPr algn="ctr" defTabSz="762596">
              <a:defRPr/>
            </a:pPr>
            <a:endParaRPr lang="fi-FI" sz="4800" b="1" dirty="0">
              <a:solidFill>
                <a:srgbClr val="3399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>
            <a:extLst>
              <a:ext uri="{FF2B5EF4-FFF2-40B4-BE49-F238E27FC236}">
                <a16:creationId xmlns:a16="http://schemas.microsoft.com/office/drawing/2014/main" id="{A73A9181-A8B3-E7DF-39E0-41EEA713B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052513"/>
            <a:ext cx="6215062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Tx/>
              <a:buChar char="•"/>
            </a:pPr>
            <a:r>
              <a:rPr lang="fi-FI" altLang="fi-FI" sz="2600" b="1"/>
              <a:t> </a:t>
            </a:r>
            <a:r>
              <a:rPr lang="fi-FI" altLang="fi-FI" sz="2600"/>
              <a:t>Kosteilla ja ravinnepitoisilla alppiniityillä </a:t>
            </a:r>
          </a:p>
          <a:p>
            <a:pPr lvl="1" eaLnBrk="1" hangingPunct="1">
              <a:buFontTx/>
              <a:buChar char="•"/>
            </a:pPr>
            <a:r>
              <a:rPr lang="fi-FI" altLang="fi-FI" sz="2600"/>
              <a:t> valon suhteen vaatimaton</a:t>
            </a:r>
          </a:p>
          <a:p>
            <a:pPr lvl="1" eaLnBrk="1" hangingPunct="1">
              <a:buFontTx/>
              <a:buChar char="•"/>
            </a:pPr>
            <a:r>
              <a:rPr lang="fi-FI" altLang="fi-FI" sz="2600"/>
              <a:t> suosii kosteaa kasvualustaa </a:t>
            </a:r>
          </a:p>
          <a:p>
            <a:pPr lvl="1" eaLnBrk="1" hangingPunct="1">
              <a:buFontTx/>
              <a:buChar char="•"/>
            </a:pPr>
            <a:r>
              <a:rPr lang="fi-FI" altLang="fi-FI" sz="2600"/>
              <a:t> matalajuurinen</a:t>
            </a:r>
          </a:p>
          <a:p>
            <a:pPr lvl="1" eaLnBrk="1" hangingPunct="1">
              <a:buFontTx/>
              <a:buChar char="•"/>
            </a:pPr>
            <a:r>
              <a:rPr lang="fi-FI" altLang="fi-FI" sz="2600"/>
              <a:t> leikkuunkesto 3,5mm+</a:t>
            </a:r>
          </a:p>
          <a:p>
            <a:pPr lvl="1" eaLnBrk="1" hangingPunct="1">
              <a:buFontTx/>
              <a:buChar char="•"/>
            </a:pPr>
            <a:r>
              <a:rPr lang="fi-FI" altLang="fi-FI" sz="2600"/>
              <a:t>Kulutuksen kesto hyvä, paikkautuu leviää pintarönsyjen avulla</a:t>
            </a:r>
          </a:p>
          <a:p>
            <a:pPr lvl="1" eaLnBrk="1" hangingPunct="1">
              <a:buFontTx/>
              <a:buChar char="•"/>
            </a:pPr>
            <a:r>
              <a:rPr lang="fi-FI" altLang="fi-FI" sz="2600"/>
              <a:t> lajikkeita; Supranova, Supreme</a:t>
            </a:r>
          </a:p>
          <a:p>
            <a:pPr lvl="1" eaLnBrk="1" hangingPunct="1">
              <a:buFontTx/>
              <a:buChar char="•"/>
            </a:pPr>
            <a:endParaRPr lang="fi-FI" altLang="fi-FI" sz="2600" b="1"/>
          </a:p>
        </p:txBody>
      </p:sp>
      <p:sp>
        <p:nvSpPr>
          <p:cNvPr id="51203" name="Rectangle 4">
            <a:extLst>
              <a:ext uri="{FF2B5EF4-FFF2-40B4-BE49-F238E27FC236}">
                <a16:creationId xmlns:a16="http://schemas.microsoft.com/office/drawing/2014/main" id="{EB2BD192-8AD8-1355-99F0-5DB3A153A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6596062" cy="685800"/>
          </a:xfrm>
        </p:spPr>
        <p:txBody>
          <a:bodyPr/>
          <a:lstStyle/>
          <a:p>
            <a:r>
              <a:rPr lang="fi-FI" altLang="fi-FI" sz="2900">
                <a:solidFill>
                  <a:schemeClr val="tx1"/>
                </a:solidFill>
              </a:rPr>
              <a:t>Juurtonurmikka </a:t>
            </a:r>
            <a:r>
              <a:rPr lang="fi-FI" altLang="fi-FI" sz="1800">
                <a:solidFill>
                  <a:schemeClr val="tx1"/>
                </a:solidFill>
              </a:rPr>
              <a:t>(Poa supina)</a:t>
            </a:r>
            <a:r>
              <a:rPr lang="fi-FI" altLang="fi-FI" sz="3500">
                <a:solidFill>
                  <a:schemeClr val="tx1"/>
                </a:solidFill>
              </a:rPr>
              <a:t> </a:t>
            </a:r>
            <a:br>
              <a:rPr lang="fi-FI" altLang="fi-FI" sz="3500">
                <a:solidFill>
                  <a:schemeClr val="tx1"/>
                </a:solidFill>
              </a:rPr>
            </a:br>
            <a:endParaRPr lang="fi-FI" altLang="fi-FI" sz="35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72869CFD-2E9B-A2CA-AE2D-067905C671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fi-FI" altLang="fi-FI" sz="2900">
                <a:solidFill>
                  <a:schemeClr val="tx1"/>
                </a:solidFill>
              </a:rPr>
              <a:t>Juurtonurmikka </a:t>
            </a:r>
            <a:r>
              <a:rPr lang="fi-FI" altLang="fi-FI" sz="1800">
                <a:solidFill>
                  <a:schemeClr val="tx1"/>
                </a:solidFill>
              </a:rPr>
              <a:t>(Poa supina)</a:t>
            </a:r>
            <a:r>
              <a:rPr lang="fi-FI" altLang="fi-FI" sz="3500">
                <a:solidFill>
                  <a:schemeClr val="tx1"/>
                </a:solidFill>
              </a:rPr>
              <a:t> </a:t>
            </a:r>
            <a:br>
              <a:rPr lang="fi-FI" altLang="fi-FI" sz="3500">
                <a:solidFill>
                  <a:schemeClr val="tx1"/>
                </a:solidFill>
              </a:rPr>
            </a:br>
            <a:endParaRPr lang="fi-FI" altLang="fi-FI" sz="3500">
              <a:solidFill>
                <a:schemeClr val="tx1"/>
              </a:solidFill>
            </a:endParaRPr>
          </a:p>
        </p:txBody>
      </p:sp>
      <p:sp>
        <p:nvSpPr>
          <p:cNvPr id="52227" name="Alaotsikko 6">
            <a:extLst>
              <a:ext uri="{FF2B5EF4-FFF2-40B4-BE49-F238E27FC236}">
                <a16:creationId xmlns:a16="http://schemas.microsoft.com/office/drawing/2014/main" id="{C9FECC74-B957-D94C-DCF1-225079CFD5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52228" name="Picture 3" descr="D:\Datat\Omat kuvatiedostot\Lajikekuvia\Eurogreen Ps_Stolon_Dr.No_2.JPG">
            <a:extLst>
              <a:ext uri="{FF2B5EF4-FFF2-40B4-BE49-F238E27FC236}">
                <a16:creationId xmlns:a16="http://schemas.microsoft.com/office/drawing/2014/main" id="{C06798FD-C78A-796E-1E58-8205D808C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08050"/>
            <a:ext cx="620395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>
            <a:extLst>
              <a:ext uri="{FF2B5EF4-FFF2-40B4-BE49-F238E27FC236}">
                <a16:creationId xmlns:a16="http://schemas.microsoft.com/office/drawing/2014/main" id="{BC2DD7CE-15AE-DE30-F5CE-DA85460198B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fi-FI" altLang="fi-FI" sz="2900">
                <a:solidFill>
                  <a:schemeClr val="tx1"/>
                </a:solidFill>
              </a:rPr>
              <a:t>Juurtonurmikka </a:t>
            </a:r>
            <a:r>
              <a:rPr lang="fi-FI" altLang="fi-FI" sz="1800">
                <a:solidFill>
                  <a:schemeClr val="tx1"/>
                </a:solidFill>
              </a:rPr>
              <a:t>(Poa supina)</a:t>
            </a:r>
            <a:r>
              <a:rPr lang="fi-FI" altLang="fi-FI" sz="3500">
                <a:solidFill>
                  <a:schemeClr val="tx1"/>
                </a:solidFill>
              </a:rPr>
              <a:t> </a:t>
            </a:r>
            <a:br>
              <a:rPr lang="fi-FI" altLang="fi-FI" sz="3500">
                <a:solidFill>
                  <a:schemeClr val="tx1"/>
                </a:solidFill>
              </a:rPr>
            </a:br>
            <a:endParaRPr lang="fi-FI" altLang="fi-FI" sz="3500">
              <a:solidFill>
                <a:schemeClr val="tx1"/>
              </a:solidFill>
            </a:endParaRPr>
          </a:p>
        </p:txBody>
      </p:sp>
      <p:sp>
        <p:nvSpPr>
          <p:cNvPr id="53251" name="Alaotsikko 5">
            <a:extLst>
              <a:ext uri="{FF2B5EF4-FFF2-40B4-BE49-F238E27FC236}">
                <a16:creationId xmlns:a16="http://schemas.microsoft.com/office/drawing/2014/main" id="{B8DAFF20-8FE3-5FA9-3E44-CDAC5B7EAF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53252" name="Picture 2" descr="D:\Datat\Omat kuvatiedostot\Lajikekuvia\Eurogreen; Flower_Ps_left_Pa_right_Dr.No">
            <a:extLst>
              <a:ext uri="{FF2B5EF4-FFF2-40B4-BE49-F238E27FC236}">
                <a16:creationId xmlns:a16="http://schemas.microsoft.com/office/drawing/2014/main" id="{49276857-18A9-EB71-DF13-9DD5DDD72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125538"/>
            <a:ext cx="6294438" cy="49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>
            <a:extLst>
              <a:ext uri="{FF2B5EF4-FFF2-40B4-BE49-F238E27FC236}">
                <a16:creationId xmlns:a16="http://schemas.microsoft.com/office/drawing/2014/main" id="{23D7BD5F-D345-091C-BC1A-C85A16F56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908050"/>
            <a:ext cx="6213475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Tx/>
              <a:buChar char="•"/>
            </a:pPr>
            <a:r>
              <a:rPr lang="fi-FI" altLang="fi-FI" sz="2400"/>
              <a:t> tasainen, tiheä nurmikko viheriökorkeuksilla, kukinta 2,5 mm</a:t>
            </a:r>
          </a:p>
          <a:p>
            <a:pPr lvl="1" eaLnBrk="1" hangingPunct="1">
              <a:buFontTx/>
              <a:buChar char="•"/>
            </a:pPr>
            <a:r>
              <a:rPr lang="fi-FI" altLang="fi-FI" sz="2400"/>
              <a:t>Leviää tehokkaasti siemenestä</a:t>
            </a:r>
          </a:p>
          <a:p>
            <a:pPr lvl="1" eaLnBrk="1" hangingPunct="1">
              <a:buFontTx/>
              <a:buChar char="•"/>
            </a:pPr>
            <a:r>
              <a:rPr lang="fi-FI" altLang="fi-FI" sz="2400"/>
              <a:t>keski/hienolehdistö, ”keskivihreä”</a:t>
            </a:r>
          </a:p>
          <a:p>
            <a:pPr lvl="1" eaLnBrk="1" hangingPunct="1">
              <a:buFontTx/>
              <a:buChar char="•"/>
            </a:pPr>
            <a:r>
              <a:rPr lang="fi-FI" altLang="fi-FI" sz="2400"/>
              <a:t>Yksivuotinen /monivuotinen</a:t>
            </a:r>
          </a:p>
          <a:p>
            <a:pPr lvl="1" eaLnBrk="1" hangingPunct="1">
              <a:buFontTx/>
              <a:buChar char="•"/>
            </a:pPr>
            <a:r>
              <a:rPr lang="fi-FI" altLang="fi-FI" sz="2400"/>
              <a:t>Matalajuurinen, altis taudeille, jääpoltteelle……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76C126A3-420B-AB3D-F357-FBD33CD1CC5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fi-FI" altLang="fi-FI" sz="2600"/>
              <a:t>Kylänurmikka </a:t>
            </a:r>
            <a:r>
              <a:rPr lang="fi-FI" altLang="fi-FI" sz="2000">
                <a:solidFill>
                  <a:schemeClr val="tx1"/>
                </a:solidFill>
              </a:rPr>
              <a:t>Poa annua</a:t>
            </a:r>
            <a:endParaRPr lang="fi-FI" altLang="fi-FI" sz="1800">
              <a:solidFill>
                <a:schemeClr val="tx1"/>
              </a:solidFill>
            </a:endParaRPr>
          </a:p>
        </p:txBody>
      </p:sp>
      <p:sp>
        <p:nvSpPr>
          <p:cNvPr id="54276" name="Alaotsikko 6">
            <a:extLst>
              <a:ext uri="{FF2B5EF4-FFF2-40B4-BE49-F238E27FC236}">
                <a16:creationId xmlns:a16="http://schemas.microsoft.com/office/drawing/2014/main" id="{35350838-8622-581D-42BE-B677FE9E2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54277" name="Picture 5" descr="D:\Datat\Omat kuvatiedostot\Lajikekuvia\DLF; Poa annua left, Poa pratensis right.jpg">
            <a:extLst>
              <a:ext uri="{FF2B5EF4-FFF2-40B4-BE49-F238E27FC236}">
                <a16:creationId xmlns:a16="http://schemas.microsoft.com/office/drawing/2014/main" id="{0FD03697-39FE-30E4-7E1B-D96D8A815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3536950"/>
            <a:ext cx="476885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>
            <a:extLst>
              <a:ext uri="{FF2B5EF4-FFF2-40B4-BE49-F238E27FC236}">
                <a16:creationId xmlns:a16="http://schemas.microsoft.com/office/drawing/2014/main" id="{C84E8D3E-F710-EBC7-3448-3E3880A1A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341438"/>
            <a:ext cx="7894638" cy="5368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endParaRPr lang="fi-FI" altLang="fi-FI" sz="900" b="1" dirty="0"/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viihtyy parhaiten karkeahkoilla kivennäismailla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ei viihdy kostealla kasvualustalla, vaatimaton lannoitustarve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Kestää poutaa ja varjoa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Leikkuunkesto +4mm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kohtalainen kulutuksenkesto, mätästävä 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talvenkestävä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 LK (&gt;96)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CATHRINE, CALDRIS, LYSTIG, BARGREEN II, GREENMILE, MUSICA, CALLIOPE, OLIVIA, BODEGA,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Lykke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NIKKY, </a:t>
            </a:r>
            <a:r>
              <a:rPr lang="fi-FI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SISKIN, Riparia, ANNALENA, CAPRICCIO, GREENSLEEVES, HUMBOLDT, JOANNA,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Barlinuess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BARCHIP, BARDIVA, WAGNER 1, CASANOVA, RUBICUS</a:t>
            </a:r>
            <a:endParaRPr lang="fi-F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LK (85&gt;95) </a:t>
            </a:r>
            <a:r>
              <a:rPr lang="fi-FI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WILMA</a:t>
            </a:r>
          </a:p>
          <a:p>
            <a:pPr lvl="1" eaLnBrk="1" hangingPunct="1">
              <a:buFontTx/>
              <a:buChar char="•"/>
            </a:pPr>
            <a:endParaRPr lang="fi-FI" altLang="fi-FI" sz="2500" dirty="0"/>
          </a:p>
          <a:p>
            <a:pPr lvl="1" eaLnBrk="1" hangingPunct="1">
              <a:buFontTx/>
              <a:buChar char="•"/>
            </a:pPr>
            <a:endParaRPr lang="fi-FI" altLang="fi-FI" sz="2500" b="1" dirty="0"/>
          </a:p>
        </p:txBody>
      </p:sp>
      <p:sp>
        <p:nvSpPr>
          <p:cNvPr id="55299" name="Rectangle 4">
            <a:extLst>
              <a:ext uri="{FF2B5EF4-FFF2-40B4-BE49-F238E27FC236}">
                <a16:creationId xmlns:a16="http://schemas.microsoft.com/office/drawing/2014/main" id="{50A5788E-02BD-C286-5C0C-B802032CD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303338"/>
            <a:ext cx="6530975" cy="68262"/>
          </a:xfrm>
        </p:spPr>
        <p:txBody>
          <a:bodyPr/>
          <a:lstStyle/>
          <a:p>
            <a:r>
              <a:rPr lang="fi-FI" altLang="fi-FI" sz="2600"/>
              <a:t> </a:t>
            </a:r>
            <a:r>
              <a:rPr lang="fi-FI" altLang="fi-FI" sz="2600">
                <a:solidFill>
                  <a:schemeClr val="tx1"/>
                </a:solidFill>
              </a:rPr>
              <a:t>Puistonata </a:t>
            </a:r>
            <a:r>
              <a:rPr lang="fi-FI" altLang="fi-FI" sz="1800">
                <a:solidFill>
                  <a:schemeClr val="tx1"/>
                </a:solidFill>
              </a:rPr>
              <a:t>(Festuca rubra commutata)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>
            <a:extLst>
              <a:ext uri="{FF2B5EF4-FFF2-40B4-BE49-F238E27FC236}">
                <a16:creationId xmlns:a16="http://schemas.microsoft.com/office/drawing/2014/main" id="{49618649-1DB3-BDFC-FFDF-8CDB030EE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508125"/>
            <a:ext cx="6213475" cy="529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endParaRPr lang="fi-FI" altLang="fi-FI" sz="900" b="1" dirty="0"/>
          </a:p>
          <a:p>
            <a:pPr lvl="1" eaLnBrk="1" hangingPunct="1">
              <a:buFontTx/>
              <a:buChar char="•"/>
            </a:pPr>
            <a:r>
              <a:rPr lang="fi-FI" altLang="fi-FI" sz="2500" b="1" dirty="0"/>
              <a:t> </a:t>
            </a:r>
            <a:r>
              <a:rPr lang="fi-FI" altLang="fi-FI" sz="2500" dirty="0"/>
              <a:t>kuivilla pientareilla, niityillä rannoilla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nadoista laajimmalle Suomessa levinnyt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vaatimaton lannoitustarve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Kestää poutaa ja varjoa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Talvenkestävä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Kulutuksen kesto heikohko, maarönsyt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Leikkuunkesto 10mm+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b="1" dirty="0"/>
              <a:t>lajikkeita; </a:t>
            </a:r>
          </a:p>
          <a:p>
            <a:pPr lvl="1" eaLnBrk="1" hangingPunct="1">
              <a:buFontTx/>
              <a:buChar char="•"/>
            </a:pPr>
            <a:r>
              <a:rPr lang="fi-FI" altLang="fi-FI" dirty="0"/>
              <a:t> MELLORI, MERVEILLE, FRIGG, POLKA, ROSSINANTE, BARJESSICA, </a:t>
            </a:r>
            <a:r>
              <a:rPr lang="fi-FI" altLang="fi-FI" b="1" i="1" dirty="0"/>
              <a:t>DUMAS 1</a:t>
            </a:r>
            <a:r>
              <a:rPr lang="fi-FI" altLang="fi-FI" dirty="0"/>
              <a:t>, CORAIL, MAXIMA I, </a:t>
            </a:r>
            <a:r>
              <a:rPr lang="fi-FI" altLang="fi-FI" b="1" i="1" dirty="0"/>
              <a:t>CRYSTAL</a:t>
            </a:r>
            <a:r>
              <a:rPr lang="fi-FI" altLang="fi-FI" dirty="0"/>
              <a:t>, KAUNI, BARUSTIC, </a:t>
            </a:r>
            <a:r>
              <a:rPr lang="fi-FI" altLang="fi-FI" b="1" i="1" dirty="0"/>
              <a:t>SHAUN</a:t>
            </a:r>
            <a:r>
              <a:rPr lang="fi-FI" altLang="fi-FI" dirty="0"/>
              <a:t>, Compass II</a:t>
            </a:r>
          </a:p>
          <a:p>
            <a:pPr lvl="1" eaLnBrk="1" hangingPunct="1">
              <a:buFontTx/>
              <a:buChar char="•"/>
            </a:pPr>
            <a:endParaRPr lang="fi-FI" altLang="fi-FI" sz="2500" b="1" dirty="0"/>
          </a:p>
        </p:txBody>
      </p:sp>
      <p:sp>
        <p:nvSpPr>
          <p:cNvPr id="56323" name="Rectangle 4">
            <a:extLst>
              <a:ext uri="{FF2B5EF4-FFF2-40B4-BE49-F238E27FC236}">
                <a16:creationId xmlns:a16="http://schemas.microsoft.com/office/drawing/2014/main" id="{CCE63A1F-D4C4-A174-E635-80E5883BE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303338"/>
            <a:ext cx="6530975" cy="274637"/>
          </a:xfrm>
        </p:spPr>
        <p:txBody>
          <a:bodyPr/>
          <a:lstStyle/>
          <a:p>
            <a:r>
              <a:rPr lang="fi-FI" altLang="fi-FI" sz="3500"/>
              <a:t>Punanta, </a:t>
            </a:r>
            <a:r>
              <a:rPr lang="fi-FI" altLang="fi-FI" sz="1800"/>
              <a:t>Festuca rubra rubra</a:t>
            </a:r>
            <a:r>
              <a:rPr lang="fi-FI" altLang="fi-FI" sz="1800">
                <a:solidFill>
                  <a:schemeClr val="tx1"/>
                </a:solidFill>
              </a:rPr>
              <a:t> </a:t>
            </a:r>
            <a:br>
              <a:rPr lang="fi-FI" altLang="fi-FI" sz="1800">
                <a:solidFill>
                  <a:schemeClr val="tx1"/>
                </a:solidFill>
              </a:rPr>
            </a:br>
            <a:endParaRPr lang="fi-FI" altLang="fi-FI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>
            <a:extLst>
              <a:ext uri="{FF2B5EF4-FFF2-40B4-BE49-F238E27FC236}">
                <a16:creationId xmlns:a16="http://schemas.microsoft.com/office/drawing/2014/main" id="{84482185-0743-064E-D28E-811631870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1508125"/>
            <a:ext cx="6213475" cy="389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endParaRPr lang="fi-FI" altLang="fi-FI" sz="900" b="1" dirty="0"/>
          </a:p>
          <a:p>
            <a:pPr lvl="1" eaLnBrk="1" hangingPunct="1">
              <a:buFontTx/>
              <a:buChar char="•"/>
            </a:pPr>
            <a:endParaRPr lang="fi-FI" altLang="fi-FI" sz="2500" b="1" dirty="0"/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ei viihdy kostealla kasvualustalla, vaatimaton lannoitustarve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Kestää poutaa ja varjoa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Leikkuunkesto 4mm+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Kulutuksenkesto ok</a:t>
            </a:r>
          </a:p>
          <a:p>
            <a:pPr lvl="1" eaLnBrk="1" hangingPunct="1">
              <a:buFontTx/>
              <a:buChar char="•"/>
            </a:pPr>
            <a:r>
              <a:rPr lang="fi-FI" altLang="fi-FI" sz="2500" dirty="0"/>
              <a:t> lajikkeita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CATHRINE, PINAFORE, ARCHIBAL, BARCROWN, BAROYAL, MIRADOR, CEZANNE, APORINA, BORLUNA, BEUDIN, JOPPA</a:t>
            </a:r>
            <a:endParaRPr lang="fi-F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fi-FI" altLang="fi-FI" sz="2500" b="1" dirty="0"/>
          </a:p>
        </p:txBody>
      </p:sp>
      <p:sp>
        <p:nvSpPr>
          <p:cNvPr id="57347" name="Rectangle 4">
            <a:extLst>
              <a:ext uri="{FF2B5EF4-FFF2-40B4-BE49-F238E27FC236}">
                <a16:creationId xmlns:a16="http://schemas.microsoft.com/office/drawing/2014/main" id="{EE2017DA-BBE9-DC9B-0F31-A7EDF06C87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303338"/>
            <a:ext cx="6530975" cy="68262"/>
          </a:xfrm>
        </p:spPr>
        <p:txBody>
          <a:bodyPr/>
          <a:lstStyle/>
          <a:p>
            <a:r>
              <a:rPr lang="fi-FI" altLang="fi-FI" sz="2600"/>
              <a:t> </a:t>
            </a:r>
            <a:r>
              <a:rPr lang="fi-FI" altLang="fi-FI" sz="2600">
                <a:solidFill>
                  <a:schemeClr val="tx1"/>
                </a:solidFill>
              </a:rPr>
              <a:t>Etelännata </a:t>
            </a:r>
            <a:r>
              <a:rPr lang="fi-FI" altLang="fi-FI" sz="1800">
                <a:solidFill>
                  <a:schemeClr val="tx1"/>
                </a:solidFill>
              </a:rPr>
              <a:t>(Festuca trichophylla)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>
            <a:extLst>
              <a:ext uri="{FF2B5EF4-FFF2-40B4-BE49-F238E27FC236}">
                <a16:creationId xmlns:a16="http://schemas.microsoft.com/office/drawing/2014/main" id="{C397456B-36E4-AAA6-DDD4-D8FE0EAE8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0913" y="1508125"/>
            <a:ext cx="62134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endParaRPr lang="fi-FI" altLang="fi-FI" sz="900" b="1"/>
          </a:p>
          <a:p>
            <a:pPr lvl="1" eaLnBrk="1" hangingPunct="1">
              <a:buFontTx/>
              <a:buChar char="•"/>
            </a:pPr>
            <a:endParaRPr lang="fi-FI" altLang="fi-FI" sz="2500" b="1"/>
          </a:p>
        </p:txBody>
      </p:sp>
      <p:sp>
        <p:nvSpPr>
          <p:cNvPr id="58371" name="Rectangle 4">
            <a:extLst>
              <a:ext uri="{FF2B5EF4-FFF2-40B4-BE49-F238E27FC236}">
                <a16:creationId xmlns:a16="http://schemas.microsoft.com/office/drawing/2014/main" id="{D02EC9CB-8AAD-BC74-DEC3-0BD713CDD6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4450"/>
            <a:ext cx="7772400" cy="1143000"/>
          </a:xfrm>
        </p:spPr>
        <p:txBody>
          <a:bodyPr/>
          <a:lstStyle/>
          <a:p>
            <a:r>
              <a:rPr lang="fi-FI" altLang="fi-FI" sz="2600"/>
              <a:t> </a:t>
            </a:r>
            <a:r>
              <a:rPr lang="fi-FI" altLang="fi-FI" sz="2600">
                <a:solidFill>
                  <a:schemeClr val="tx1"/>
                </a:solidFill>
              </a:rPr>
              <a:t>Frc, Frt, Frr</a:t>
            </a:r>
            <a:endParaRPr lang="fi-FI" altLang="fi-FI" sz="1800">
              <a:solidFill>
                <a:schemeClr val="tx1"/>
              </a:solidFill>
            </a:endParaRPr>
          </a:p>
        </p:txBody>
      </p:sp>
      <p:sp>
        <p:nvSpPr>
          <p:cNvPr id="58372" name="Alaotsikko 6">
            <a:extLst>
              <a:ext uri="{FF2B5EF4-FFF2-40B4-BE49-F238E27FC236}">
                <a16:creationId xmlns:a16="http://schemas.microsoft.com/office/drawing/2014/main" id="{A62E1E27-D68A-8BDF-51D9-10C135668E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58373" name="Picture 5" descr="D:\Datat\Omat kuvatiedostot\Lajikekuvia\DLF; Frc, Frl, Frr.JPG">
            <a:extLst>
              <a:ext uri="{FF2B5EF4-FFF2-40B4-BE49-F238E27FC236}">
                <a16:creationId xmlns:a16="http://schemas.microsoft.com/office/drawing/2014/main" id="{63FED21D-4FC6-3735-9D14-E760F8F69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908050"/>
            <a:ext cx="7297737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>
            <a:extLst>
              <a:ext uri="{FF2B5EF4-FFF2-40B4-BE49-F238E27FC236}">
                <a16:creationId xmlns:a16="http://schemas.microsoft.com/office/drawing/2014/main" id="{BD9EFB3D-2612-7739-A75E-1635FC8F4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508125"/>
            <a:ext cx="6215062" cy="39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marL="342900" indent="-3429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0063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66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66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endParaRPr lang="fi-FI" altLang="fi-FI" sz="900" b="1" dirty="0"/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englanninraiheinä, </a:t>
            </a:r>
            <a:r>
              <a:rPr lang="fi-FI" altLang="fi-FI" sz="1100" dirty="0"/>
              <a:t>Fabian, </a:t>
            </a:r>
            <a:r>
              <a:rPr lang="fi-FI" altLang="fi-FI" sz="1100" dirty="0" err="1"/>
              <a:t>Esquire</a:t>
            </a:r>
            <a:r>
              <a:rPr lang="fi-FI" altLang="fi-FI" sz="1100" dirty="0"/>
              <a:t>,  </a:t>
            </a:r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valkoapila, </a:t>
            </a:r>
            <a:r>
              <a:rPr lang="fi-FI" altLang="fi-FI" sz="1100" dirty="0" err="1"/>
              <a:t>Huia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Rivendel</a:t>
            </a:r>
            <a:endParaRPr lang="fi-FI" altLang="fi-FI" sz="1100" dirty="0"/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lampaannata (jäykkänata) </a:t>
            </a:r>
            <a:r>
              <a:rPr lang="pt-BR" altLang="fi-FI" sz="1100" dirty="0"/>
              <a:t>Ridu, Nordic, Dumas1, Crystal</a:t>
            </a:r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</a:t>
            </a:r>
            <a:r>
              <a:rPr lang="fi-FI" altLang="fi-FI" sz="2100" dirty="0" err="1"/>
              <a:t>westervoldinraiheinä</a:t>
            </a:r>
            <a:r>
              <a:rPr lang="fi-FI" altLang="fi-FI" sz="2100" dirty="0"/>
              <a:t> </a:t>
            </a:r>
            <a:r>
              <a:rPr lang="fi-FI" altLang="fi-FI" sz="1100" dirty="0" err="1"/>
              <a:t>AxcellaI</a:t>
            </a:r>
            <a:endParaRPr lang="fi-FI" altLang="fi-FI" sz="1100" dirty="0"/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rönsyrölli, </a:t>
            </a:r>
            <a:r>
              <a:rPr lang="fi-FI" altLang="fi-FI" sz="1100" dirty="0" err="1"/>
              <a:t>Luminary</a:t>
            </a:r>
            <a:r>
              <a:rPr lang="fi-FI" altLang="fi-FI" sz="1100" dirty="0"/>
              <a:t>, 007,TeeOne, </a:t>
            </a:r>
            <a:r>
              <a:rPr lang="fi-FI" altLang="fi-FI" sz="1100" dirty="0" err="1"/>
              <a:t>MatchPlay</a:t>
            </a:r>
            <a:r>
              <a:rPr lang="fi-FI" altLang="fi-FI" sz="1100" dirty="0"/>
              <a:t>, Crystal </a:t>
            </a:r>
            <a:r>
              <a:rPr lang="fi-FI" altLang="fi-FI" sz="1100" dirty="0" err="1"/>
              <a:t>Blue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PureDistinction</a:t>
            </a:r>
            <a:r>
              <a:rPr lang="fi-FI" altLang="fi-FI" sz="1100" dirty="0"/>
              <a:t>    </a:t>
            </a:r>
            <a:r>
              <a:rPr lang="fi-FI" altLang="fi-FI" sz="1100" dirty="0" err="1"/>
              <a:t>CobraNova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Flagstick</a:t>
            </a:r>
            <a:endParaRPr lang="fi-FI" altLang="fi-FI" sz="1100" dirty="0"/>
          </a:p>
          <a:p>
            <a:pPr lvl="1" indent="-342900" eaLnBrk="1" hangingPunct="1">
              <a:buFont typeface="Arial" panose="020B0604020202020204" pitchFamily="34" charset="0"/>
              <a:buChar char="•"/>
            </a:pPr>
            <a:r>
              <a:rPr lang="fi-FI" altLang="fi-FI" sz="2100" dirty="0"/>
              <a:t> </a:t>
            </a:r>
            <a:r>
              <a:rPr lang="fi-FI" altLang="fi-FI" sz="2100" dirty="0" err="1"/>
              <a:t>nurmirölli</a:t>
            </a:r>
            <a:r>
              <a:rPr lang="fi-FI" altLang="fi-FI" sz="1100" dirty="0" err="1"/>
              <a:t>,Highland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Jorvik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Manor</a:t>
            </a:r>
            <a:r>
              <a:rPr lang="fi-FI" altLang="fi-FI" sz="1100" dirty="0"/>
              <a:t>, Polana ,</a:t>
            </a:r>
            <a:r>
              <a:rPr lang="fi-FI" altLang="fi-FI" sz="1100" dirty="0" err="1"/>
              <a:t>Tracenta</a:t>
            </a:r>
            <a:r>
              <a:rPr lang="fi-FI" altLang="fi-FI" sz="1100" dirty="0"/>
              <a:t> </a:t>
            </a:r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</a:t>
            </a:r>
            <a:r>
              <a:rPr lang="fi-FI" altLang="fi-FI" sz="2100" dirty="0" err="1"/>
              <a:t>juurtonurmikka</a:t>
            </a:r>
            <a:r>
              <a:rPr lang="fi-FI" altLang="fi-FI" sz="2100" dirty="0"/>
              <a:t> </a:t>
            </a:r>
            <a:r>
              <a:rPr lang="fi-FI" altLang="fi-FI" sz="1100" dirty="0"/>
              <a:t>Supranova, </a:t>
            </a:r>
            <a:r>
              <a:rPr lang="fi-FI" altLang="fi-FI" sz="1100" dirty="0" err="1"/>
              <a:t>Supreme</a:t>
            </a:r>
            <a:endParaRPr lang="fi-FI" altLang="fi-FI" sz="1100" dirty="0"/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karheanurmikka </a:t>
            </a:r>
            <a:r>
              <a:rPr lang="fi-FI" altLang="fi-FI" sz="1100" dirty="0" err="1"/>
              <a:t>Darkhorse</a:t>
            </a:r>
            <a:r>
              <a:rPr lang="fi-FI" altLang="fi-FI" sz="1100" dirty="0"/>
              <a:t>, Solo</a:t>
            </a:r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ruokonata</a:t>
            </a:r>
            <a:r>
              <a:rPr lang="fi-FI" altLang="fi-FI" sz="1400" dirty="0"/>
              <a:t> </a:t>
            </a:r>
            <a:r>
              <a:rPr lang="fi-FI" altLang="fi-FI" sz="1100" dirty="0" err="1"/>
              <a:t>DebussyI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GreenkeeperWaf</a:t>
            </a:r>
            <a:endParaRPr lang="fi-FI" altLang="fi-FI" sz="1100" dirty="0"/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 nurmilauha </a:t>
            </a:r>
            <a:r>
              <a:rPr lang="fi-FI" altLang="fi-FI" sz="1100" dirty="0" err="1"/>
              <a:t>Barcampsia</a:t>
            </a:r>
            <a:r>
              <a:rPr lang="fi-FI" altLang="fi-FI" sz="1100" dirty="0"/>
              <a:t>, </a:t>
            </a:r>
            <a:r>
              <a:rPr lang="fi-FI" altLang="fi-FI" sz="1100" dirty="0" err="1"/>
              <a:t>Sibir</a:t>
            </a:r>
            <a:endParaRPr lang="fi-FI" altLang="fi-FI" sz="1100" dirty="0"/>
          </a:p>
          <a:p>
            <a:pPr lvl="1" eaLnBrk="1" hangingPunct="1">
              <a:buFontTx/>
              <a:buChar char="•"/>
            </a:pPr>
            <a:r>
              <a:rPr lang="fi-FI" altLang="fi-FI" sz="2100" dirty="0"/>
              <a:t>nurmikkotyypin timotei, </a:t>
            </a:r>
            <a:r>
              <a:rPr lang="fi-FI" altLang="fi-FI" sz="1100" dirty="0"/>
              <a:t>Piccolo</a:t>
            </a:r>
          </a:p>
        </p:txBody>
      </p:sp>
      <p:sp>
        <p:nvSpPr>
          <p:cNvPr id="59395" name="Rectangle 4">
            <a:extLst>
              <a:ext uri="{FF2B5EF4-FFF2-40B4-BE49-F238E27FC236}">
                <a16:creationId xmlns:a16="http://schemas.microsoft.com/office/drawing/2014/main" id="{60DE14AF-3367-78C9-A7A9-2D879157F8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1096963"/>
            <a:ext cx="6532562" cy="481012"/>
          </a:xfrm>
        </p:spPr>
        <p:txBody>
          <a:bodyPr/>
          <a:lstStyle/>
          <a:p>
            <a:r>
              <a:rPr lang="fi-FI" altLang="fi-FI" sz="3500"/>
              <a:t>Muut lajit maahantuodut lajit </a:t>
            </a:r>
            <a:endParaRPr lang="fi-FI" altLang="fi-FI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EC1C2786-7BF7-55FD-239A-FDFA11C45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r>
              <a:rPr lang="fi-FI" altLang="fi-FI" sz="3600"/>
              <a:t>Uutuus laji;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927E21AE-1423-1C53-36B8-377E99AA2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7315200" cy="4600575"/>
          </a:xfrm>
        </p:spPr>
        <p:txBody>
          <a:bodyPr/>
          <a:lstStyle/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monivuotinen jalostustoiminta on tuottanut pohjoiseen uuden lajin: 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800" b="1"/>
              <a:t>Descafes poapinus</a:t>
            </a:r>
            <a:r>
              <a:rPr lang="fi-FI" altLang="fi-FI" sz="2500"/>
              <a:t> var.trifolium nordes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osittain puu- sekä ruohovartinen+palkokasvi 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menestyy savessa-sorassa-lammikoissa 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lähes pimeässä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tuottaa typen itse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kestää 1 mm:n leikkuuta, pituuskasvu vähäinen</a:t>
            </a:r>
          </a:p>
          <a:p>
            <a:pPr marL="533400" indent="-533400" defTabSz="8001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i-FI" altLang="fi-FI" sz="2500"/>
              <a:t>erittäin talvenkestävä </a:t>
            </a:r>
            <a:endParaRPr lang="fi-FI" altLang="fi-FI" sz="2900"/>
          </a:p>
          <a:p>
            <a:pPr marL="866775" lvl="1" indent="-466725" defTabSz="800100">
              <a:lnSpc>
                <a:spcPct val="90000"/>
              </a:lnSpc>
            </a:pPr>
            <a:endParaRPr lang="fi-FI" altLang="fi-FI" sz="2500"/>
          </a:p>
          <a:p>
            <a:pPr marL="866775" lvl="1" indent="-466725" defTabSz="800100">
              <a:lnSpc>
                <a:spcPct val="90000"/>
              </a:lnSpc>
            </a:pPr>
            <a:endParaRPr lang="fi-FI" altLang="fi-FI" sz="2500" b="1"/>
          </a:p>
          <a:p>
            <a:pPr marL="533400" indent="-533400" defTabSz="800100">
              <a:lnSpc>
                <a:spcPct val="90000"/>
              </a:lnSpc>
            </a:pPr>
            <a:endParaRPr lang="fi-FI" altLang="fi-FI" sz="9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 autoUpdateAnimBg="0"/>
      <p:bldP spid="157699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7E4513C3-DC40-625B-0123-A31804AC2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44450"/>
            <a:ext cx="6183313" cy="763588"/>
          </a:xfrm>
        </p:spPr>
        <p:txBody>
          <a:bodyPr/>
          <a:lstStyle/>
          <a:p>
            <a:r>
              <a:rPr lang="fi-FI" altLang="fi-FI" sz="3600"/>
              <a:t>Uutuus lajin lajike;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60A7EEFC-1CFA-C1D0-80B3-8C3893A042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9275" y="1125538"/>
            <a:ext cx="6399213" cy="5399087"/>
          </a:xfrm>
        </p:spPr>
        <p:txBody>
          <a:bodyPr/>
          <a:lstStyle/>
          <a:p>
            <a:pPr marL="533400" indent="-533400" defTabSz="800100">
              <a:buFont typeface="Wingdings" pitchFamily="2" charset="2"/>
              <a:buAutoNum type="arabicPeriod"/>
              <a:defRPr/>
            </a:pPr>
            <a:r>
              <a:rPr lang="fi-FI" dirty="0" err="1"/>
              <a:t>Aprilfirst</a:t>
            </a:r>
            <a:r>
              <a:rPr lang="fi-FI" dirty="0"/>
              <a:t>  </a:t>
            </a:r>
          </a:p>
          <a:p>
            <a:pPr marL="533400" indent="-533400" defTabSz="800100">
              <a:buFont typeface="Wingdings" pitchFamily="2" charset="2"/>
              <a:buAutoNum type="arabicPeriod"/>
              <a:defRPr/>
            </a:pPr>
            <a:r>
              <a:rPr lang="fi-FI" sz="3600" b="1" dirty="0"/>
              <a:t>jalostaja </a:t>
            </a:r>
            <a:r>
              <a:rPr lang="fi-FI" sz="3600" b="1" dirty="0" err="1"/>
              <a:t>AvenaFatua</a:t>
            </a:r>
            <a:r>
              <a:rPr lang="fi-FI" dirty="0"/>
              <a:t> </a:t>
            </a:r>
          </a:p>
          <a:p>
            <a:pPr marL="533400" indent="-533400" defTabSz="800100">
              <a:buFont typeface="Wingdings" pitchFamily="2" charset="2"/>
              <a:buAutoNum type="arabicPeriod"/>
              <a:defRPr/>
            </a:pPr>
            <a:r>
              <a:rPr lang="fi-FI" dirty="0"/>
              <a:t>Saatavilla Korvatunturin nettikaupasta</a:t>
            </a:r>
          </a:p>
          <a:p>
            <a:pPr marL="933450" lvl="1" indent="-533400" defTabSz="800100">
              <a:defRPr/>
            </a:pPr>
            <a:r>
              <a:rPr lang="fi-FI" dirty="0"/>
              <a:t>ainoastaan 1.4. </a:t>
            </a:r>
          </a:p>
          <a:p>
            <a:pPr marL="533400" indent="-533400" defTabSz="800100">
              <a:buFont typeface="Wingdings" pitchFamily="2" charset="2"/>
              <a:buAutoNum type="arabicPeriod"/>
              <a:defRPr/>
            </a:pPr>
            <a:endParaRPr lang="fi-FI" dirty="0"/>
          </a:p>
          <a:p>
            <a:pPr marL="866775" lvl="1" indent="-466725" defTabSz="800100">
              <a:defRPr/>
            </a:pPr>
            <a:endParaRPr lang="fi-FI" dirty="0"/>
          </a:p>
          <a:p>
            <a:pPr marL="866775" lvl="1" indent="-466725" defTabSz="800100">
              <a:defRPr/>
            </a:pPr>
            <a:endParaRPr lang="fi-FI" b="1" dirty="0"/>
          </a:p>
          <a:p>
            <a:pPr marL="533400" indent="-533400" defTabSz="800100">
              <a:defRPr/>
            </a:pPr>
            <a:endParaRPr lang="fi-FI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autoUpdateAnimBg="0"/>
      <p:bldP spid="158723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isällön paikkamerkki 2">
            <a:extLst>
              <a:ext uri="{FF2B5EF4-FFF2-40B4-BE49-F238E27FC236}">
                <a16:creationId xmlns:a16="http://schemas.microsoft.com/office/drawing/2014/main" id="{E1CA035C-1D4D-E6DA-709B-E2C56E6B6E0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755650" y="1182688"/>
            <a:ext cx="7313613" cy="5486400"/>
          </a:xfrm>
        </p:spPr>
        <p:txBody>
          <a:bodyPr/>
          <a:lstStyle/>
          <a:p>
            <a:endParaRPr lang="fi-FI" altLang="fi-FI" dirty="0"/>
          </a:p>
          <a:p>
            <a:endParaRPr lang="fi-FI" altLang="fi-FI" dirty="0"/>
          </a:p>
          <a:p>
            <a:pPr>
              <a:buFontTx/>
              <a:buNone/>
            </a:pPr>
            <a:r>
              <a:rPr lang="fi-FI" altLang="fi-FI" sz="3200" dirty="0"/>
              <a:t>Suotuisaa talvea</a:t>
            </a:r>
          </a:p>
          <a:p>
            <a:pPr>
              <a:buFontTx/>
              <a:buNone/>
            </a:pPr>
            <a:r>
              <a:rPr lang="fi-FI" altLang="fi-FI" sz="3200" dirty="0"/>
              <a:t>ja kiitos mielenkiinnosta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1_gh_land_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gh_land_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i-FI" sz="1800" b="1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i-FI" sz="1800" b="1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gh_land_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h_land_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h_land_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h_land_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h_land_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h_land_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h_land_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gh_land_w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1_gh_land_w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1_gh_land_w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1_gh_land_w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</TotalTime>
  <Words>1342</Words>
  <Application>Microsoft Office PowerPoint</Application>
  <PresentationFormat>Näytössä katseltava diaesitys (4:3)</PresentationFormat>
  <Paragraphs>326</Paragraphs>
  <Slides>52</Slides>
  <Notes>19</Notes>
  <HiddenSlides>12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52</vt:i4>
      </vt:variant>
    </vt:vector>
  </HeadingPairs>
  <TitlesOfParts>
    <vt:vector size="57" baseType="lpstr">
      <vt:lpstr>Arial</vt:lpstr>
      <vt:lpstr>Calibri</vt:lpstr>
      <vt:lpstr>Wingdings</vt:lpstr>
      <vt:lpstr>Default Theme</vt:lpstr>
      <vt:lpstr>Kuvatiedosto</vt:lpstr>
      <vt:lpstr>Nurmikkolajit ja lajikkeet= Miksi ja millaisia nurmikkoja……</vt:lpstr>
      <vt:lpstr>Siemenen(=lajin ja lajikkeen) ….</vt:lpstr>
      <vt:lpstr>…valinnan merkitys ….</vt:lpstr>
      <vt:lpstr>….!</vt:lpstr>
      <vt:lpstr>PowerPoint-esitys</vt:lpstr>
      <vt:lpstr>Hiukan nurmikon historiaa….</vt:lpstr>
      <vt:lpstr>Hoidetun nurmikon määritelmä</vt:lpstr>
      <vt:lpstr>Miksi nurmikkoa?</vt:lpstr>
      <vt:lpstr>Miksi nurmikkoa?</vt:lpstr>
      <vt:lpstr>Hyvän nurmikon ominaisuudet Suomessa</vt:lpstr>
      <vt:lpstr>Mistä luotettavat tiedot nurmikkolajien ja lajikkeiden menestymisestä</vt:lpstr>
      <vt:lpstr>Luke/Nibio, Koepaikat</vt:lpstr>
      <vt:lpstr>PowerPoint-esitys</vt:lpstr>
      <vt:lpstr>PowerPoint-esitys</vt:lpstr>
      <vt:lpstr>Siemenkauppiaiden nurmikkokasvien ja seosten käyttöluokitus, https://www.siemenkauppiaat.fi/nurmikkosiemenen-kayttoluokitus/</vt:lpstr>
      <vt:lpstr>VAATIVAT PUISTO- JA PIHANURMIKOT, GOLFKENTÄN VÄYLÄT 10-20mm</vt:lpstr>
      <vt:lpstr>VAATIVAT PUISTO- JA PIHANURMIKOT, GOLFKENTÄN VÄYLÄT 10-20mm</vt:lpstr>
      <vt:lpstr>PUISTO- JA PIHANURMIKOT 25mm+</vt:lpstr>
      <vt:lpstr>PUISTO- JA PIHANURMIKOT 25mm+</vt:lpstr>
      <vt:lpstr>TIELUISKAT, LENTOKENTÄT YM. VÄHÄHOITOISET VIHERALUEET</vt:lpstr>
      <vt:lpstr>TIELUISKAT, LENTOKENTÄT YM. VÄHÄHOITOISET VIHERALUEET</vt:lpstr>
      <vt:lpstr>TIELUISKAT, LENTOKENTÄT YM. VÄHÄHOITOISET VIHERALUEET</vt:lpstr>
      <vt:lpstr>TIELUISKAT, LENTOKENTÄT YM. VÄHÄHOITOISET VIHERALUEET</vt:lpstr>
      <vt:lpstr>GOLF-NURMIKOT Viheriöt 3mm </vt:lpstr>
      <vt:lpstr>GOLF-NURMIKOT Karheikot 25mm+</vt:lpstr>
      <vt:lpstr>Vapaasti kasvavat</vt:lpstr>
      <vt:lpstr>TUOTANTOALUEET 40mm+</vt:lpstr>
      <vt:lpstr>TUOTANTOALUEET 40mm+</vt:lpstr>
      <vt:lpstr>URHEILU- JA LEIKKIKENTÄT 25mm+, </vt:lpstr>
      <vt:lpstr>URHEILU- JA LEIKKIKENTÄT 25mm+, </vt:lpstr>
      <vt:lpstr>PowerPoint-esitys</vt:lpstr>
      <vt:lpstr>Itäminen onnistuu, kun on</vt:lpstr>
      <vt:lpstr>Itäminen käynnistyy, mutta taimettuminen epäonnistuu jos;</vt:lpstr>
      <vt:lpstr>Tehoisan lämpötilan summan vaikutus taimettumiseen  </vt:lpstr>
      <vt:lpstr>Red fescue, Festuca rubra L., 1997-2004,ARC Official variety trials: Green cover% in average, classification according to zones</vt:lpstr>
      <vt:lpstr>Siemenkauppalaki 4.8.2000/728</vt:lpstr>
      <vt:lpstr>Evira; Kylvösiementen tuonti 1.7.2010-30.6.2011</vt:lpstr>
      <vt:lpstr>Niittynurmikka (Poa pratensis)  </vt:lpstr>
      <vt:lpstr>Niittynurmikka</vt:lpstr>
      <vt:lpstr>Niittynurmikka</vt:lpstr>
      <vt:lpstr>Juurtonurmikka (Poa supina)  </vt:lpstr>
      <vt:lpstr>Juurtonurmikka (Poa supina)  </vt:lpstr>
      <vt:lpstr>Juurtonurmikka (Poa supina)  </vt:lpstr>
      <vt:lpstr>Kylänurmikka Poa annua</vt:lpstr>
      <vt:lpstr> Puistonata (Festuca rubra commutata)</vt:lpstr>
      <vt:lpstr>Punanta, Festuca rubra rubra  </vt:lpstr>
      <vt:lpstr> Etelännata (Festuca trichophylla)</vt:lpstr>
      <vt:lpstr> Frc, Frt, Frr</vt:lpstr>
      <vt:lpstr>Muut lajit maahantuodut lajit </vt:lpstr>
      <vt:lpstr>Uutuus laji;</vt:lpstr>
      <vt:lpstr>Uutuus lajin lajike;</vt:lpstr>
      <vt:lpstr>PowerPoint-esitys</vt:lpstr>
    </vt:vector>
  </TitlesOfParts>
  <Company>Berner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Erkki Hakamäki</dc:creator>
  <cp:lastModifiedBy>Hakamäki Erkki</cp:lastModifiedBy>
  <cp:revision>96</cp:revision>
  <dcterms:created xsi:type="dcterms:W3CDTF">2011-09-06T07:44:15Z</dcterms:created>
  <dcterms:modified xsi:type="dcterms:W3CDTF">2024-01-30T16:15:34Z</dcterms:modified>
</cp:coreProperties>
</file>