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sldIdLst>
    <p:sldId id="428" r:id="rId5"/>
    <p:sldId id="800" r:id="rId6"/>
    <p:sldId id="267" r:id="rId7"/>
    <p:sldId id="806" r:id="rId8"/>
    <p:sldId id="799" r:id="rId9"/>
    <p:sldId id="502" r:id="rId10"/>
    <p:sldId id="805" r:id="rId11"/>
    <p:sldId id="504" r:id="rId12"/>
    <p:sldId id="795" r:id="rId13"/>
    <p:sldId id="803" r:id="rId14"/>
    <p:sldId id="797" r:id="rId15"/>
    <p:sldId id="802" r:id="rId16"/>
    <p:sldId id="497" r:id="rId17"/>
    <p:sldId id="798" r:id="rId18"/>
    <p:sldId id="801" r:id="rId19"/>
    <p:sldId id="804" r:id="rId20"/>
    <p:sldId id="492" r:id="rId21"/>
    <p:sldId id="807" r:id="rId22"/>
    <p:sldId id="796" r:id="rId23"/>
    <p:sldId id="794" r:id="rId24"/>
    <p:sldId id="786" r:id="rId25"/>
    <p:sldId id="789" r:id="rId26"/>
  </p:sldIdLst>
  <p:sldSz cx="9144000" cy="5143500" type="screen16x9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imetön osa" id="{7A738614-CD9E-8046-9548-56783A98168C}">
          <p14:sldIdLst>
            <p14:sldId id="428"/>
            <p14:sldId id="800"/>
            <p14:sldId id="267"/>
            <p14:sldId id="806"/>
            <p14:sldId id="799"/>
            <p14:sldId id="502"/>
            <p14:sldId id="805"/>
            <p14:sldId id="504"/>
            <p14:sldId id="795"/>
            <p14:sldId id="803"/>
            <p14:sldId id="797"/>
            <p14:sldId id="802"/>
            <p14:sldId id="497"/>
            <p14:sldId id="798"/>
            <p14:sldId id="801"/>
            <p14:sldId id="804"/>
            <p14:sldId id="492"/>
            <p14:sldId id="807"/>
            <p14:sldId id="796"/>
            <p14:sldId id="794"/>
            <p14:sldId id="786"/>
            <p14:sldId id="7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81">
          <p15:clr>
            <a:srgbClr val="A4A3A4"/>
          </p15:clr>
        </p15:guide>
        <p15:guide id="2" pos="3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E34"/>
    <a:srgbClr val="EC1C24"/>
    <a:srgbClr val="CE031A"/>
    <a:srgbClr val="E4001C"/>
    <a:srgbClr val="17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6" autoAdjust="0"/>
    <p:restoredTop sz="84161" autoAdjust="0"/>
  </p:normalViewPr>
  <p:slideViewPr>
    <p:cSldViewPr snapToGrid="0" snapToObjects="1" showGuides="1">
      <p:cViewPr varScale="1">
        <p:scale>
          <a:sx n="90" d="100"/>
          <a:sy n="90" d="100"/>
        </p:scale>
        <p:origin x="398" y="53"/>
      </p:cViewPr>
      <p:guideLst>
        <p:guide orient="horz" pos="2681"/>
        <p:guide pos="35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35A52-48ED-4D4C-B7C6-907FBA6C3F7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1DFF7-4AE4-794E-B8E7-952BBFA12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3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u="none" strike="noStrike" dirty="0">
                <a:solidFill>
                  <a:srgbClr val="211922"/>
                </a:solidFill>
                <a:effectLst/>
                <a:latin typeface="var(--font-family-default-latin)"/>
              </a:rPr>
              <a:t>Jos luulit, että otsikossa piilee joku negatiivinen kompa, joudut pettymään.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6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Kokemäenjoki pohjoismaiden laajimpana jokisuistona on toiminut ja toimii edelleen merkittävänä maiseman muokkaajana.  Joen mukanaan kuljettama kiintoaines, arviolta 100 000m3 vuodessa</a:t>
            </a:r>
            <a:r>
              <a:rPr lang="fi-FI" baseline="0" dirty="0"/>
              <a:t> saostuu pääosin jokisuistoon. Suiston kehityksen </a:t>
            </a:r>
            <a:r>
              <a:rPr lang="fi-FI" baseline="0" dirty="0" err="1"/>
              <a:t>noipeuttajana</a:t>
            </a:r>
            <a:r>
              <a:rPr lang="fi-FI" baseline="0" dirty="0"/>
              <a:t> on myös ihmistoiminnalla olut suuri merkitys, jokea on </a:t>
            </a:r>
            <a:r>
              <a:rPr lang="fi-FI" baseline="0" dirty="0" err="1"/>
              <a:t>on</a:t>
            </a:r>
            <a:r>
              <a:rPr lang="fi-FI" baseline="0" dirty="0"/>
              <a:t> aikojen saatossa perattu ja ruopattu, peltoja raivattu ja soita ojitettu, minkä lisäksi teollisuus sekä yhdyskunnat ovat laskeneet siihen rehevöittävät jätevetensä. </a:t>
            </a:r>
          </a:p>
          <a:p>
            <a:r>
              <a:rPr lang="fi-FI" baseline="0" dirty="0"/>
              <a:t>Käytännössä kaikki Porin rehevät niittyalueet ovat entisiä runsasravinteisia peltomaita.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3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R1</a:t>
            </a:r>
            <a:r>
              <a:rPr lang="pt-BR" dirty="0"/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0,34 rakennettu arvoviheralue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R2</a:t>
            </a:r>
            <a:r>
              <a:rPr lang="pt-BR" dirty="0"/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53,62</a:t>
            </a:r>
            <a:r>
              <a:rPr lang="pt-BR" dirty="0"/>
              <a:t> </a:t>
            </a:r>
            <a:r>
              <a:rPr lang="pt-BR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toimintaviheralue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R3</a:t>
            </a:r>
            <a:r>
              <a:rPr lang="pt-BR" dirty="0"/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255,88</a:t>
            </a:r>
            <a:r>
              <a:rPr lang="pt-BR" dirty="0"/>
              <a:t> käyttöviheralue /&amp; suoja- ja vaihettumisviheralue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R1 erityisen arvokkaat kaupunkipuistot, aukiot ja liikenneviheralueet - historiallisesti arvokkaat ympäristöt - julkisiin tai yksityisiin edustusrakennuksiin liittyvät istutukset, pihat ja sisäänkäynnit – sankarihautausmaat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R 2 leikkipaikat ja leikkikentät - puistokentät - puistojääkentät - kuntoilupaikat - lähiliikuntapaikat - uimarannat ja uimapaikat - matonpesupaikat - koirapuistot - hautausmaat - JNE..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R 3 kaupunkipuistot/ - aukiot - torialueiden kasvillisuus- ja oleskelualueet - katupuuistutukset - pihojen kasvillisuus- ja oleskelualueet - istutusaltaat - intensiivistä hoitoa vaativat luonnonmukaiset hulevesirakenteet.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R4 suojavyöhykkeet - reunavyöhykkeet - luonnonmukaiset hulevesien käsittelyn alueet, kuten avo-ojat, purouomat, kosteikot ja lammikot.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9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Punanata 70% Maxima1 niittynurmikka </a:t>
            </a:r>
            <a:r>
              <a:rPr lang="fi-FI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Evora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20 , mv raiheinä </a:t>
            </a:r>
            <a:r>
              <a:rPr lang="fi-FI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Barrage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10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fi-FI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Fairway2 R siemenseos     30FrcCalliope,20FrrLRossinante,25PpMiracle, 15PpConni, 10% 4turf    4n raiheinää on vain Suomen normi 10%, puistonata (</a:t>
            </a:r>
            <a:r>
              <a:rPr lang="fi-FI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frc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ja punanata tulevat toimeen kuivemmissa ja varjoisammissa olosuhteissa.  Seoksen edut ovat ominaisuuksien laaja-alaisuus. (nadat, raiheinä, niittynurmikka)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2400" dirty="0" err="1"/>
              <a:t>Puistonata</a:t>
            </a:r>
            <a:r>
              <a:rPr lang="en-US" sz="2400" dirty="0"/>
              <a:t> 30%</a:t>
            </a:r>
          </a:p>
          <a:p>
            <a:r>
              <a:rPr lang="en-US" sz="2400" dirty="0" err="1"/>
              <a:t>Punanata</a:t>
            </a:r>
            <a:r>
              <a:rPr lang="en-US" sz="2400" dirty="0"/>
              <a:t> 20%</a:t>
            </a:r>
          </a:p>
          <a:p>
            <a:r>
              <a:rPr lang="en-US" sz="2400" dirty="0" err="1"/>
              <a:t>Niittynurmikka</a:t>
            </a:r>
            <a:r>
              <a:rPr lang="en-US" sz="2400" dirty="0"/>
              <a:t> </a:t>
            </a:r>
            <a:r>
              <a:rPr lang="fi-FI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pMiracle</a:t>
            </a:r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/>
              <a:t>25%</a:t>
            </a:r>
          </a:p>
          <a:p>
            <a:r>
              <a:rPr lang="en-US" sz="2400" dirty="0" err="1"/>
              <a:t>Niittynurmikka</a:t>
            </a:r>
            <a:r>
              <a:rPr lang="en-US" sz="2400" dirty="0"/>
              <a:t> </a:t>
            </a:r>
            <a:r>
              <a:rPr lang="fi-FI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Conni</a:t>
            </a:r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n-US" sz="2400" dirty="0"/>
              <a:t>5%</a:t>
            </a:r>
          </a:p>
          <a:p>
            <a:r>
              <a:rPr lang="en-US" sz="2400" dirty="0" err="1"/>
              <a:t>Englanninraiheinä</a:t>
            </a:r>
            <a:r>
              <a:rPr lang="en-US" sz="2400" dirty="0"/>
              <a:t> 10%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61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fi-FI" dirty="0"/>
              <a:t>• Avoimet viheralueet (A) ovat kaupunki- ja taajamarakenteen sisällä tai </a:t>
            </a:r>
            <a:r>
              <a:rPr lang="fi-FI" dirty="0" err="1"/>
              <a:t>reunaalueilla</a:t>
            </a:r>
            <a:r>
              <a:rPr lang="fi-FI" dirty="0"/>
              <a:t> olevia luonnostaan tai ihmistoiminnasta syntyneitä niittyjä ja peltoja. • Kunnossapidon tavoitteena on edistää niiden lajiston monimuotoisuutta ja säilyttää alueiden avoin ilme sekä varmistaa, että ne kestävät käytöstä aiheutuvan kulumisen.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63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Nurmikon keskelle jätetyt saarekkeet eli ns. "kasvikaistaleet" voivat tarjota monia etuja luonnon monimuotoisuudelle: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 **Ekologinen elinympäristö:** Saarekkeet toimivat pieninä ekologisina elinympäristöinä, jotka voivat houkutella erilaisia kasveja, hyönteisiä ja muita pikkueläimiä.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**Kukkivat kasvit:** Saarekkeilla voi kasvaa monipuolinen valikoima kukkivia kasveja, jotka tarjoavat ravintoa pölyttäjille kuten mehiläisille ja perhosille.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**Pölyttäjien tuki:** Saarekkeet toimivat hyvin pölyttäjien, kuten mehiläisten ja perhosten, ruokailualueina, mikä voi edistää paikallista pölytyksen ekosysteemiä.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**Suojapaikka pieneläimille:** Korkeammat ja pidempään kasvaneet kasvit tarjoavat suojaa pienille nisäkkäille, linnuille ja hyönteisille.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5. **Luonnon monimuotoisuuden edistäminen:** Saarekkeet luovat monimuotoisen ympäristön, mikä on tärkeää paikallisen luonnon monimuotoisuuden ylläpitämiseksi.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6. **Maiseman kauneus:** Kasvikaistaleet voivat lisätä maiseman kauneutta ja tarjota visuaalista vaihtelua perinteiseen tasaiseen nurmikkoon verrattuna.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Näiden saarekkeiden ylläpito vaatii kuitenkin harkittua suunnittelua ja säännöllistä hoitoa, jotta ne pysyvät terveinä ja edistävät toivottuja kasveja ja eliöitä.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Siilit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linnunpoikaset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jäniksen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poikaset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55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>
                <a:solidFill>
                  <a:schemeClr val="tx1"/>
                </a:solidFill>
                <a:latin typeface="Bergen Text" panose="00000500000000000000" pitchFamily="50" charset="0"/>
              </a:rPr>
              <a:t>Hulevesijärjestelmiä suunniteltu ja rakennettu R3 alueille, joista osa  vaihdettu -&gt; avoimiksi viheralueiksi – muutos niityiksi, tasoleikkurit -&gt; murskainkalustoon. Kaivojen ja viemärien huolto hankaloitunut ( ei suunniteltu kunnossapitoluokituksen vaihtoon varautuen).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2000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>
                <a:solidFill>
                  <a:schemeClr val="tx1"/>
                </a:solidFill>
                <a:latin typeface="Bergen Text" panose="00000500000000000000" pitchFamily="50" charset="0"/>
              </a:rPr>
              <a:t>Rinteisiin kokeiltu</a:t>
            </a:r>
          </a:p>
          <a:p>
            <a:pPr>
              <a:spcAft>
                <a:spcPts val="750"/>
              </a:spcAft>
            </a:pPr>
            <a:r>
              <a:rPr lang="fi-FI" sz="20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27 % puistonata Humboldt / vastaava, </a:t>
            </a:r>
            <a:endParaRPr lang="fi-FI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750"/>
              </a:spcAft>
            </a:pPr>
            <a:r>
              <a:rPr lang="fi-FI" sz="20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23 % jäykkänata </a:t>
            </a:r>
            <a:r>
              <a:rPr lang="fi-FI" sz="200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Ridu</a:t>
            </a:r>
            <a:r>
              <a:rPr lang="fi-FI" sz="20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endParaRPr lang="fi-FI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750"/>
              </a:spcAft>
            </a:pPr>
            <a:r>
              <a:rPr lang="fi-FI" sz="20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13 % jäykkänata Nordic, </a:t>
            </a:r>
            <a:endParaRPr lang="fi-FI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750"/>
              </a:spcAft>
            </a:pPr>
            <a:r>
              <a:rPr lang="fi-FI" sz="20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10 % englanninraiheinä </a:t>
            </a:r>
            <a:r>
              <a:rPr lang="fi-FI" sz="200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Esquire</a:t>
            </a:r>
            <a:r>
              <a:rPr lang="fi-FI" sz="20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>
              <a:spcAft>
                <a:spcPts val="750"/>
              </a:spcAft>
            </a:pPr>
            <a:endParaRPr lang="fi-FI" sz="20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Siilit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linnunpoikaset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jäniksen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poikaset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750"/>
              </a:spcAft>
            </a:pPr>
            <a:endParaRPr lang="fi-FI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defRPr/>
            </a:pPr>
            <a:endParaRPr lang="fi-FI" sz="2000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87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Laatikot tehokeinona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084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Viheralueiden ylläpito kuuluu organisaatiossamme Infrayksikön infran kunnossapitoon.</a:t>
            </a:r>
            <a:r>
              <a:rPr lang="fi-FI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Viheralueiden rakentaminen on eriytetty omaksi </a:t>
            </a:r>
            <a:r>
              <a:rPr lang="fi-FI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toimintayksökseen</a:t>
            </a:r>
            <a:r>
              <a:rPr lang="fi-FI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Työ Porin kunnossapidossa perustuu pääosin työllisyystyöntekijöihin.</a:t>
            </a:r>
          </a:p>
          <a:p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Infran kunnossapidon vakituisen henkilöstön vahvuus on pudonnut vuoden 2018 alun 58 henkilöstä ja tulee olemaan vuoden 2024 lopussa 39 henkilöä (oppisopimuskoulutuksessa 6 henk.)</a:t>
            </a:r>
          </a:p>
          <a:p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Työllistettyjä kesäaikaan on yli 60 henkilöä. Opiskelijoita noin 20 kerralla.</a:t>
            </a:r>
          </a:p>
          <a:p>
            <a:r>
              <a:rPr kumimoji="0" lang="fi-FI" altLang="fi-FI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Siirryimme kahden hoitopiirin järjestelmään vuoden 2021 alusta (parhaimmillaan hoitopiirejä oli viisi).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83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resurssit tulevat testiin heti työsuhteen alussa, kun perehdytään alueisiin, koneisiin ja työturvallisuuteen</a:t>
            </a:r>
            <a:endParaRPr kumimoji="0" lang="fi-FI" altLang="fi-FI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fi-FI" sz="2000" dirty="0" err="1">
                <a:cs typeface="+mn-lt"/>
              </a:rPr>
              <a:t>Rams</a:t>
            </a:r>
            <a:r>
              <a:rPr lang="fi-FI" sz="2000" dirty="0">
                <a:cs typeface="+mn-lt"/>
              </a:rPr>
              <a:t> kunnossapitoluokituksen mukaiset alueet </a:t>
            </a:r>
            <a:r>
              <a:rPr lang="fi-FI" sz="2000" dirty="0" err="1">
                <a:cs typeface="+mn-lt"/>
              </a:rPr>
              <a:t>Trimble</a:t>
            </a:r>
            <a:r>
              <a:rPr lang="fi-FI" sz="2000" dirty="0">
                <a:cs typeface="+mn-lt"/>
              </a:rPr>
              <a:t> </a:t>
            </a:r>
            <a:r>
              <a:rPr lang="fi-FI" sz="2000" dirty="0" err="1">
                <a:cs typeface="+mn-lt"/>
              </a:rPr>
              <a:t>cloudiin</a:t>
            </a:r>
            <a:endParaRPr lang="fi-FI" sz="2000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57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Perehdyttäjien muut prosessit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084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Paikkaukset kaivannoilla, urakoiden aikainen valvonta ja sanktiomenettelyt puutteelliset – aiheuttaa välinpitämättömyyttä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18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Jatkuvaa tapahtuma-alueen pystytystä tai purkua ja ajoittain molempia yhtäaikaisesti+</a:t>
            </a:r>
          </a:p>
          <a:p>
            <a:pPr indent="228600">
              <a:lnSpc>
                <a:spcPct val="107000"/>
              </a:lnSpc>
              <a:spcAft>
                <a:spcPts val="800"/>
              </a:spcAft>
            </a:pPr>
            <a:r>
              <a:rPr lang="fi-FI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Jatkuvaa tapahtuma-alueen pystytystä tai purkua ja ajoittain molempia yhtäaikaisesti</a:t>
            </a:r>
            <a:endParaRPr lang="fi-F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Aft>
                <a:spcPts val="800"/>
              </a:spcAft>
            </a:pPr>
            <a:r>
              <a:rPr lang="fi-FI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ennalta arvaamattomat tekijät – tapahtuma-aikaiset sateet ja sääolot yleisesti – mitä tapahtuu kun vettä tulee 100mm kolmeen päivään?</a:t>
            </a:r>
            <a:endParaRPr lang="fi-F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09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Fairway2 R siemenseos                        30FrcCalliope,20FrrLRossinante,25PpMiracle, 15PpConni, 10% 4turf    4n raiheinää on vain Suomen normi 10%, puistonata (</a:t>
            </a:r>
            <a:r>
              <a:rPr lang="fi-FI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frc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ja punanata tulevat toimeen kuivemmissa ja varjoisammissa olosuhteissa.  Seoksen edut ovat ominaisuuksien laaja-alaisuus. (nadat, raiheinä, niittynurmikka) 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94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79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 tämä on kiertokulku mikä pitää meidät ns. hyvinä asiakkaina ainakin nurmikkotuotteita kauppaaville </a:t>
            </a:r>
            <a:r>
              <a:rPr lang="fi-FI" sz="18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Segoe UI Emoji" panose="020B0502040204020203" pitchFamily="34" charset="0"/>
              </a:rPr>
              <a:t>😊</a:t>
            </a:r>
            <a:endParaRPr lang="fi-F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Kasvusto on hyvä ensin </a:t>
            </a:r>
            <a:r>
              <a:rPr lang="fi-FI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pystyleikata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hyvin, sekä </a:t>
            </a:r>
            <a:r>
              <a:rPr lang="fi-FI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paikkokylvää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moneen suuntaan SIJOITTAVALLA rivikylvökoneella. 300kg / ha </a:t>
            </a:r>
            <a:r>
              <a:rPr lang="fi-FI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rivikylvlkoneella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vaatii useamman ajosuunnan!</a:t>
            </a:r>
          </a:p>
          <a:p>
            <a:endParaRPr lang="fi-FI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**</a:t>
            </a:r>
            <a:r>
              <a:rPr lang="fi-FI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Fluroksypyyri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:** Se on selektiivinen rikkakasvien torjunta-aine, joka on tarkoitettu erityisesti laajoille nurmialueille, kuten urheilukentille. Se vaikuttaa moniin leveälehtisiin rikkakasveihin.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**MCPA:** on tehokas erityisesti monivuotisten rikkakasvien, kuten voikukan ja vuohenputken, torjunnassa.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Näiden aineiden yhdistelmä tarjoaa laajan kattavuuden erilaisten rikkakasvien torjuntaan samalla, kun pyritään välttämään haitallisia vaikutuksia haluttuihin kasveihin. </a:t>
            </a:r>
          </a:p>
          <a:p>
            <a:endParaRPr lang="fi-FI" sz="1800" dirty="0">
              <a:effectLst/>
              <a:latin typeface="Calibri" panose="020F0502020204030204" pitchFamily="34" charset="0"/>
            </a:endParaRPr>
          </a:p>
          <a:p>
            <a:r>
              <a:rPr lang="fi-FI" sz="1200" b="0" i="0" dirty="0">
                <a:solidFill>
                  <a:srgbClr val="191919"/>
                </a:solidFill>
                <a:effectLst/>
                <a:latin typeface="Arial" panose="020B0604020202020204" pitchFamily="34" charset="0"/>
              </a:rPr>
              <a:t>Viiltoilmastusta viikoittain. Tarvittaessa tehdään myös holkki-ilmastusta kerran kesässä muilla alueilla , jos kasvualustan pintaan on muodostunut runsaasti kuitua</a:t>
            </a:r>
          </a:p>
          <a:p>
            <a:endParaRPr lang="fi-FI" sz="1200" b="0" i="0" dirty="0">
              <a:solidFill>
                <a:srgbClr val="191919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Lannoitemäärät typen määrän mukaan n. 100kg/ ha ..tapahtumanurmet hidaskasvuisia-&gt; suuri käytön aiheuttama kulutus vähentää käytettävän lannoitteen määrää (</a:t>
            </a:r>
            <a:r>
              <a:rPr lang="fi-FI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Greencare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12Plus  12-3-8 )</a:t>
            </a:r>
            <a:endParaRPr lang="fi-FI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43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lumihomesieni (</a:t>
            </a:r>
            <a:r>
              <a:rPr lang="fi-FI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Typhula</a:t>
            </a:r>
            <a:r>
              <a:rPr lang="fi-FI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spp</a:t>
            </a:r>
            <a:r>
              <a:rPr lang="fi-FI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.), joka on tunnettu talviaikaan esiintyvästä sienitauti-ilmiöstä. Se vaikuttaa erityisesti jäätymisen ja sulamisen vaihteluihin liittyen.</a:t>
            </a:r>
            <a:endParaRPr lang="fi-FI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i-FI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Lumihomeen tunnistaa vaaleanpunaisesta väristä ja pumpulimaisesta rihmastosta lumensulamisen aikaan keväällä. Paras torjunta on kuitenkin monilajiset siemenseokset: jos yksi laji sortuu, toiset korvaavat sen.</a:t>
            </a:r>
            <a:endParaRPr lang="fi-FI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i-FI" dirty="0"/>
          </a:p>
          <a:p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Jääpolte syntyy, kun tiivistyneen maan pinnalla seisova vesi tukahduttaa kasvillisuuden ja jäätyy talvella yhtenäiseksi jääpeitteeksi. Kasvit kuolevat kylmään ja hapenpuutteeseen. Suuren käytön seurauksena painanteita syntyy joihin jäätä pääsee muodostumaan.</a:t>
            </a:r>
          </a:p>
          <a:p>
            <a:endParaRPr lang="fi-FI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 **Sienitaudit:** Esimerkkejä ovat homeet, lahot ja ruosteet, jotka voivat vaikuttaa nurmikon terveyteen erityisesti kosteissa olosuhteissa.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**Bakteeritaudit:** Nurmikot voivat altistua erilaisille bakteeritaudeille, jotka voivat aiheuttaa värivaihtelua, laikukkuutta tai muita oireita.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**Virustaudit:** Nurmikot voivat olla herkkiä myös virustartunnoille, jotka voivat aiheuttaa muun muassa värivirheitä ja kasvuhäiriöitä.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**Rikkakasvit:** Vaikka eivät ole perinteisiä tauteja, rikkakasvit voivat aiheuttaa ongelmia ja kilpailla nurmikon kanssa ravinteista ja tilasta.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Hyvä kasvienhoito, säännöllinen leikkaaminen, lannoitus ja tautien torjunta voivat auttaa ylläpitämään terveitä julkisia nurmialueita. Paikalliset viherylläpitäjät ja puutarha-asiantuntijat voivat antaa tarkempia neuvoja ja hoitosuosituksia alueellasi </a:t>
            </a:r>
            <a:r>
              <a:rPr lang="fi-FI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esiintyvist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0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Voit jakaa dian kahteen osaan esimerkiksi taustavärin avulla. Voit muokata valkoisen osan leveyttä klikkaamalla valkoista taustaa ja vetämällä esiin ilmestyvistä ääriviivapalloista. Myös tekstikenttiä voi raahata ja muokata niiden kokoa.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783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Diapohjan tekstilaatikoita voi siirtää, poistaa, lisätä ja muokata omaan sisältöön sopivaksi. Tässä esimerkki siitä.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5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Luettelomerkeilläkin voi leikkiä! Niitä pystyy mukauttamaan vaihtamalla niihin kuvakkeen PowerPointin valikoimasta tai omalta tietokoneelta.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DFF7-4AE4-794E-B8E7-952BBFA124C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34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94814" y="3915372"/>
            <a:ext cx="7658963" cy="476406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17171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  <p:pic>
        <p:nvPicPr>
          <p:cNvPr id="10" name="Kuva 9" descr="2017_Pori_logo_RGB_is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3" y="1140587"/>
            <a:ext cx="7563554" cy="1919891"/>
          </a:xfrm>
          <a:prstGeom prst="rect">
            <a:avLst/>
          </a:prstGeom>
        </p:spPr>
      </p:pic>
      <p:cxnSp>
        <p:nvCxnSpPr>
          <p:cNvPr id="13" name="Suora yhdysviiva 12"/>
          <p:cNvCxnSpPr/>
          <p:nvPr userDrawn="1"/>
        </p:nvCxnSpPr>
        <p:spPr>
          <a:xfrm>
            <a:off x="790223" y="3749074"/>
            <a:ext cx="7563554" cy="0"/>
          </a:xfrm>
          <a:prstGeom prst="line">
            <a:avLst/>
          </a:prstGeom>
          <a:ln>
            <a:solidFill>
              <a:srgbClr val="E40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57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solidFill>
          <a:srgbClr val="E40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4" y="1140587"/>
            <a:ext cx="7563551" cy="1919891"/>
          </a:xfrm>
          <a:prstGeom prst="rect">
            <a:avLst/>
          </a:prstGeom>
        </p:spPr>
      </p:pic>
      <p:cxnSp>
        <p:nvCxnSpPr>
          <p:cNvPr id="8" name="Suora yhdysviiva 7"/>
          <p:cNvCxnSpPr/>
          <p:nvPr userDrawn="1"/>
        </p:nvCxnSpPr>
        <p:spPr>
          <a:xfrm>
            <a:off x="790223" y="3749074"/>
            <a:ext cx="7563554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Alaotsikko 2"/>
          <p:cNvSpPr>
            <a:spLocks noGrp="1"/>
          </p:cNvSpPr>
          <p:nvPr>
            <p:ph type="subTitle" idx="1"/>
          </p:nvPr>
        </p:nvSpPr>
        <p:spPr>
          <a:xfrm>
            <a:off x="694814" y="3915372"/>
            <a:ext cx="7658963" cy="476406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71729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rgbClr val="171717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17171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2" y="1375616"/>
            <a:ext cx="2279219" cy="211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0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rgbClr val="E40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6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2" y="1375617"/>
            <a:ext cx="2279219" cy="211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8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367255"/>
            <a:ext cx="8229600" cy="695973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539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4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bg>
      <p:bgPr>
        <a:solidFill>
          <a:srgbClr val="E40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367255"/>
            <a:ext cx="8229600" cy="69597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539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5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05593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05593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3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Kaksi sisältökohdetta">
    <p:bg>
      <p:bgPr>
        <a:solidFill>
          <a:srgbClr val="E40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05593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  <a:lvl2pPr>
              <a:defRPr sz="1400">
                <a:solidFill>
                  <a:srgbClr val="FFFFFF"/>
                </a:solidFill>
              </a:defRPr>
            </a:lvl2pPr>
            <a:lvl3pPr>
              <a:defRPr sz="1400">
                <a:solidFill>
                  <a:srgbClr val="FFFFFF"/>
                </a:solidFill>
              </a:defRPr>
            </a:lvl3pPr>
            <a:lvl4pPr>
              <a:defRPr sz="1400">
                <a:solidFill>
                  <a:srgbClr val="FFFFFF"/>
                </a:solidFill>
              </a:defRPr>
            </a:lvl4pPr>
            <a:lvl5pPr>
              <a:defRPr sz="14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05593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  <a:lvl2pPr>
              <a:defRPr sz="1400">
                <a:solidFill>
                  <a:srgbClr val="FFFFFF"/>
                </a:solidFill>
              </a:defRPr>
            </a:lvl2pPr>
            <a:lvl3pPr>
              <a:defRPr sz="1400">
                <a:solidFill>
                  <a:srgbClr val="FFFFFF"/>
                </a:solidFill>
              </a:defRPr>
            </a:lvl3pPr>
            <a:lvl4pPr>
              <a:defRPr sz="1400">
                <a:solidFill>
                  <a:srgbClr val="FFFFFF"/>
                </a:solidFill>
              </a:defRPr>
            </a:lvl4pPr>
            <a:lvl5pPr>
              <a:defRPr sz="14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2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Muokkaa perustyylejä naps.</a:t>
            </a:r>
          </a:p>
        </p:txBody>
      </p:sp>
      <p:pic>
        <p:nvPicPr>
          <p:cNvPr id="6" name="Kuva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4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bg>
      <p:bgPr>
        <a:solidFill>
          <a:srgbClr val="E40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82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18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bg>
      <p:bgPr>
        <a:solidFill>
          <a:srgbClr val="E40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4" y="4408059"/>
            <a:ext cx="497233" cy="46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02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 dia ilman P-tunn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EFAF5CC5-DBCB-46B6-BACA-367C43CDF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7255"/>
            <a:ext cx="8229600" cy="695973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778D751-CBD4-4F5F-9024-0F25B85EE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539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596154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F3CF8F92-697C-4657-BE94-0D686FE207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4176713" cy="5143501"/>
          </a:xfrm>
        </p:spPr>
        <p:txBody>
          <a:bodyPr/>
          <a:lstStyle/>
          <a:p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D8CB9DCF-2F14-4B6E-955F-031B535254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1560" y="2028380"/>
            <a:ext cx="3843337" cy="2490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A4EC6116-FA02-4FCF-8747-F47712665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1560" y="176981"/>
            <a:ext cx="4498361" cy="1539161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728142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F3CF8F92-697C-4657-BE94-0D686FE207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67287" y="-2"/>
            <a:ext cx="4176713" cy="5143501"/>
          </a:xfrm>
        </p:spPr>
        <p:txBody>
          <a:bodyPr/>
          <a:lstStyle/>
          <a:p>
            <a:endParaRPr lang="fi-FI"/>
          </a:p>
        </p:txBody>
      </p:sp>
      <p:sp>
        <p:nvSpPr>
          <p:cNvPr id="5" name="Tekstin paikkamerkki 5">
            <a:extLst>
              <a:ext uri="{FF2B5EF4-FFF2-40B4-BE49-F238E27FC236}">
                <a16:creationId xmlns:a16="http://schemas.microsoft.com/office/drawing/2014/main" id="{2AAD6EFE-9529-4541-BF7A-6277EB213A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3796" y="2028380"/>
            <a:ext cx="3843337" cy="2490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1847D9FF-9D6F-44C0-B6BD-BB9EE8B0D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796" y="176981"/>
            <a:ext cx="4498361" cy="1539161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488296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öräilevä 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793884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ksofon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4154159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ff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skustelu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keva 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imahyppy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tokone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ks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alar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dän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lu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8591759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karh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5797277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ädentaitokarh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4112056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knik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934277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äkiekko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8021704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ngar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8395948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otiokarh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5781002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tkij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41772298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tkijakarhu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7342497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io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9367155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äkär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7133356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ihto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9171732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f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3310058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is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5882793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rabasso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725984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kk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3860693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j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3779096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hj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0796929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ergi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5527268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te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871042" y="1375616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871042" y="304313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5731148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tar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8921164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apallo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7718488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ras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4101388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4107025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5751940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tkeilijä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1786921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k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6676600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llo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3387879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eitt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5883611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ähly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1065938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ntt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216310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öräilevä ylioppilas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7315343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tkiva ylioppilas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23742305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mmasharja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12833843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Äänestys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37032789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kikar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/>
          <p:cNvSpPr>
            <a:spLocks noGrp="1"/>
          </p:cNvSpPr>
          <p:nvPr>
            <p:ph type="ctrTitle"/>
          </p:nvPr>
        </p:nvSpPr>
        <p:spPr>
          <a:xfrm>
            <a:off x="3975745" y="1336755"/>
            <a:ext cx="4498361" cy="1539161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5" name="Alaotsikko 2"/>
          <p:cNvSpPr>
            <a:spLocks noGrp="1"/>
          </p:cNvSpPr>
          <p:nvPr>
            <p:ph type="subTitle" idx="1"/>
          </p:nvPr>
        </p:nvSpPr>
        <p:spPr>
          <a:xfrm>
            <a:off x="3981382" y="2938520"/>
            <a:ext cx="4513664" cy="786073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</p:spTree>
    <p:extLst>
      <p:ext uri="{BB962C8B-B14F-4D97-AF65-F5344CB8AC3E}">
        <p14:creationId xmlns:p14="http://schemas.microsoft.com/office/powerpoint/2010/main" val="416743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72006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0" r:id="rId3"/>
    <p:sldLayoutId id="2147483672" r:id="rId4"/>
    <p:sldLayoutId id="2147483662" r:id="rId5"/>
    <p:sldLayoutId id="2147483673" r:id="rId6"/>
    <p:sldLayoutId id="2147483664" r:id="rId7"/>
    <p:sldLayoutId id="2147483674" r:id="rId8"/>
    <p:sldLayoutId id="2147483666" r:id="rId9"/>
    <p:sldLayoutId id="2147483675" r:id="rId10"/>
    <p:sldLayoutId id="2147483667" r:id="rId11"/>
    <p:sldLayoutId id="2147483676" r:id="rId12"/>
    <p:sldLayoutId id="2147483709" r:id="rId13"/>
    <p:sldLayoutId id="2147483707" r:id="rId14"/>
    <p:sldLayoutId id="2147483708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698" r:id="rId43"/>
    <p:sldLayoutId id="2147483710" r:id="rId44"/>
    <p:sldLayoutId id="2147483711" r:id="rId45"/>
    <p:sldLayoutId id="2147483706" r:id="rId46"/>
    <p:sldLayoutId id="2147483712" r:id="rId47"/>
    <p:sldLayoutId id="2147483713" r:id="rId48"/>
    <p:sldLayoutId id="2147483714" r:id="rId49"/>
    <p:sldLayoutId id="2147483715" r:id="rId50"/>
    <p:sldLayoutId id="2147483716" r:id="rId51"/>
    <p:sldLayoutId id="2147483717" r:id="rId52"/>
    <p:sldLayoutId id="2147483718" r:id="rId53"/>
    <p:sldLayoutId id="2147483719" r:id="rId54"/>
    <p:sldLayoutId id="2147483720" r:id="rId55"/>
    <p:sldLayoutId id="2147483721" r:id="rId56"/>
    <p:sldLayoutId id="2147483722" r:id="rId57"/>
    <p:sldLayoutId id="2147483723" r:id="rId58"/>
    <p:sldLayoutId id="2147483724" r:id="rId59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esa.rouvali@pori.fi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819747" y="1666488"/>
            <a:ext cx="4498361" cy="1539161"/>
          </a:xfrm>
        </p:spPr>
        <p:txBody>
          <a:bodyPr>
            <a:noAutofit/>
          </a:bodyPr>
          <a:lstStyle/>
          <a:p>
            <a:pPr algn="l"/>
            <a:r>
              <a:rPr lang="fi-FI" sz="3200" dirty="0"/>
              <a:t>Nurmikko julkisessa viherrakentamisessa</a:t>
            </a:r>
            <a:br>
              <a:rPr lang="fi-FI" sz="3200" dirty="0"/>
            </a:br>
            <a:br>
              <a:rPr lang="fi-FI" sz="3200" dirty="0"/>
            </a:br>
            <a:r>
              <a:rPr lang="fi-FI" sz="1600" b="1" i="0" u="none" strike="noStrike" dirty="0">
                <a:effectLst/>
                <a:latin typeface="var(--font-family-default-latin)"/>
              </a:rPr>
              <a:t>Pori o </a:t>
            </a:r>
            <a:r>
              <a:rPr lang="fi-FI" sz="1600" b="1" i="0" u="none" strike="noStrike" dirty="0" err="1">
                <a:effectLst/>
                <a:latin typeface="var(--font-family-default-latin)"/>
              </a:rPr>
              <a:t>näi</a:t>
            </a:r>
            <a:r>
              <a:rPr lang="fi-FI" sz="1600" b="1" i="0" u="none" strike="noStrike" dirty="0">
                <a:effectLst/>
                <a:latin typeface="var(--font-family-default-latin)"/>
              </a:rPr>
              <a:t> kaunis</a:t>
            </a:r>
            <a:br>
              <a:rPr lang="fi-FI" sz="1600" b="1" i="0" u="none" strike="noStrike" dirty="0">
                <a:solidFill>
                  <a:srgbClr val="211922"/>
                </a:solidFill>
                <a:effectLst/>
                <a:latin typeface="var(--font-family-default-latin)"/>
              </a:rPr>
            </a:br>
            <a:br>
              <a:rPr lang="fi-FI" sz="1600" b="0" i="0" u="none" strike="noStrike" dirty="0">
                <a:solidFill>
                  <a:srgbClr val="211922"/>
                </a:solidFill>
                <a:effectLst/>
                <a:latin typeface="var(--font-family-default-latin)"/>
              </a:rPr>
            </a:br>
            <a:br>
              <a:rPr lang="fi-FI" sz="3200" dirty="0"/>
            </a:br>
            <a:endParaRPr lang="fi-FI" sz="3200" dirty="0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28EAFB31-7F85-7429-74EF-E3054453B1C3}"/>
              </a:ext>
            </a:extLst>
          </p:cNvPr>
          <p:cNvSpPr txBox="1">
            <a:spLocks/>
          </p:cNvSpPr>
          <p:nvPr/>
        </p:nvSpPr>
        <p:spPr>
          <a:xfrm>
            <a:off x="6511474" y="4448225"/>
            <a:ext cx="2524949" cy="443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fi-FI" sz="1400" dirty="0"/>
              <a:t>Esa Rouvali, Porin kaupunki</a:t>
            </a:r>
          </a:p>
          <a:p>
            <a:r>
              <a:rPr lang="fi-FI" sz="1400" dirty="0"/>
              <a:t>31.1.2024</a:t>
            </a:r>
          </a:p>
        </p:txBody>
      </p:sp>
    </p:spTree>
    <p:extLst>
      <p:ext uri="{BB962C8B-B14F-4D97-AF65-F5344CB8AC3E}">
        <p14:creationId xmlns:p14="http://schemas.microsoft.com/office/powerpoint/2010/main" val="3098469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67011811-9D22-7C32-D966-BE4B778FD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533400"/>
            <a:ext cx="5086506" cy="337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7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643719" y="654686"/>
            <a:ext cx="3200400" cy="1539161"/>
          </a:xfrm>
        </p:spPr>
        <p:txBody>
          <a:bodyPr>
            <a:noAutofit/>
          </a:bodyPr>
          <a:lstStyle/>
          <a:p>
            <a:r>
              <a:rPr lang="fi-FI" b="1" dirty="0"/>
              <a:t>Rakennetut viheralueet</a:t>
            </a:r>
            <a:br>
              <a:rPr lang="fi-FI" b="1" dirty="0"/>
            </a:br>
            <a:r>
              <a:rPr lang="fi-FI" b="1" dirty="0"/>
              <a:t>310 ha</a:t>
            </a:r>
            <a:br>
              <a:rPr lang="fi-FI" b="1" dirty="0"/>
            </a:br>
            <a:endParaRPr lang="fi-FI" b="1" dirty="0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144BABDC-94F3-D1D1-5783-B0485FC9B0A1}"/>
              </a:ext>
            </a:extLst>
          </p:cNvPr>
          <p:cNvSpPr txBox="1">
            <a:spLocks/>
          </p:cNvSpPr>
          <p:nvPr/>
        </p:nvSpPr>
        <p:spPr>
          <a:xfrm>
            <a:off x="4643719" y="2671744"/>
            <a:ext cx="4150657" cy="1539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fi-FI" b="1" dirty="0"/>
              <a:t>R1 	0.34 ha </a:t>
            </a:r>
          </a:p>
          <a:p>
            <a:r>
              <a:rPr lang="fi-FI" b="1" dirty="0"/>
              <a:t>R2	53.62 ha</a:t>
            </a:r>
          </a:p>
          <a:p>
            <a:r>
              <a:rPr lang="fi-FI" b="1" dirty="0"/>
              <a:t>R3/ R4	255.88 ha 	</a:t>
            </a:r>
          </a:p>
        </p:txBody>
      </p:sp>
    </p:spTree>
    <p:extLst>
      <p:ext uri="{BB962C8B-B14F-4D97-AF65-F5344CB8AC3E}">
        <p14:creationId xmlns:p14="http://schemas.microsoft.com/office/powerpoint/2010/main" val="719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ha-, ruoho, Maisemointi, puu&#10;&#10;Kuvaus luotu automaattisesti">
            <a:extLst>
              <a:ext uri="{FF2B5EF4-FFF2-40B4-BE49-F238E27FC236}">
                <a16:creationId xmlns:a16="http://schemas.microsoft.com/office/drawing/2014/main" id="{E41C0263-F0FB-6804-40EF-D384FCA05A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62" r="7135"/>
          <a:stretch/>
        </p:blipFill>
        <p:spPr>
          <a:xfrm>
            <a:off x="4967287" y="-2"/>
            <a:ext cx="4176713" cy="5143501"/>
          </a:xfrm>
          <a:prstGeom prst="rect">
            <a:avLst/>
          </a:prstGeom>
          <a:noFill/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E93088B-F342-5E23-DF41-ED7250D035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3796" y="2028380"/>
            <a:ext cx="3843337" cy="2490787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Yleinen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käyttöseos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sis.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Punanataa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Niittynurmikkaa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Raiheinää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Tapahtuma-alueilla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käytetty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erikoisseosta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sisältää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Puisto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ja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punanataa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kahta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Niittynurmikkaa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englanninraiheinää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4B756D6A-F54B-F88D-7B1E-B339E99C1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273" y="176981"/>
            <a:ext cx="4356884" cy="1539161"/>
          </a:xfrm>
        </p:spPr>
        <p:txBody>
          <a:bodyPr>
            <a:normAutofit/>
          </a:bodyPr>
          <a:lstStyle/>
          <a:p>
            <a:r>
              <a:rPr lang="en-US" sz="2000" dirty="0" err="1"/>
              <a:t>Siemenseokset</a:t>
            </a:r>
            <a:r>
              <a:rPr lang="en-US" sz="2000" dirty="0"/>
              <a:t> </a:t>
            </a:r>
            <a:r>
              <a:rPr lang="en-US" sz="2000" dirty="0" err="1"/>
              <a:t>rakennetuilla</a:t>
            </a:r>
            <a:r>
              <a:rPr lang="en-US" sz="2000" dirty="0"/>
              <a:t> </a:t>
            </a:r>
            <a:r>
              <a:rPr lang="en-US" sz="2000" dirty="0" err="1"/>
              <a:t>viheralueilla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17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02C0FAF9-4F46-4587-AAD3-7766051F4875}"/>
              </a:ext>
            </a:extLst>
          </p:cNvPr>
          <p:cNvSpPr txBox="1"/>
          <p:nvPr/>
        </p:nvSpPr>
        <p:spPr>
          <a:xfrm>
            <a:off x="649301" y="1810755"/>
            <a:ext cx="784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Avoimet viheralueet A1-A5</a:t>
            </a:r>
          </a:p>
          <a:p>
            <a:pPr algn="ctr"/>
            <a:r>
              <a:rPr lang="fi-FI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 180 ha</a:t>
            </a:r>
          </a:p>
        </p:txBody>
      </p:sp>
    </p:spTree>
    <p:extLst>
      <p:ext uri="{BB962C8B-B14F-4D97-AF65-F5344CB8AC3E}">
        <p14:creationId xmlns:p14="http://schemas.microsoft.com/office/powerpoint/2010/main" val="3567996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02C0FAF9-4F46-4587-AAD3-7766051F4875}"/>
              </a:ext>
            </a:extLst>
          </p:cNvPr>
          <p:cNvSpPr txBox="1"/>
          <p:nvPr/>
        </p:nvSpPr>
        <p:spPr>
          <a:xfrm>
            <a:off x="649301" y="1810755"/>
            <a:ext cx="7845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Avoimet viheralueet A1-A5</a:t>
            </a:r>
          </a:p>
        </p:txBody>
      </p:sp>
      <p:pic>
        <p:nvPicPr>
          <p:cNvPr id="4" name="Kuva 3" descr="Kuva, joka sisältää kohteen piha-, taivas, maa-ajoneuvo, ajoneuvo&#10;&#10;Kuvaus luotu automaattisesti">
            <a:extLst>
              <a:ext uri="{FF2B5EF4-FFF2-40B4-BE49-F238E27FC236}">
                <a16:creationId xmlns:a16="http://schemas.microsoft.com/office/drawing/2014/main" id="{3F9423D3-93E0-30C7-2F2C-CFA9288DC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475" y="-1057939"/>
            <a:ext cx="8442435" cy="6331826"/>
          </a:xfrm>
          <a:prstGeom prst="rect">
            <a:avLst/>
          </a:prstGeom>
        </p:spPr>
      </p:pic>
      <p:pic>
        <p:nvPicPr>
          <p:cNvPr id="6" name="Kuva 5" descr="Kuva, joka sisältää kohteen piha-, ruoho, ajoneuvo, rengas&#10;&#10;Kuvaus luotu automaattisesti">
            <a:extLst>
              <a:ext uri="{FF2B5EF4-FFF2-40B4-BE49-F238E27FC236}">
                <a16:creationId xmlns:a16="http://schemas.microsoft.com/office/drawing/2014/main" id="{D9DAC9C3-72E6-DDCE-003A-5673E5792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489" y="3203926"/>
            <a:ext cx="2948152" cy="193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3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i 11">
            <a:extLst>
              <a:ext uri="{FF2B5EF4-FFF2-40B4-BE49-F238E27FC236}">
                <a16:creationId xmlns:a16="http://schemas.microsoft.com/office/drawing/2014/main" id="{D8E0054E-1B06-4DB5-8442-14870DAC4208}"/>
              </a:ext>
            </a:extLst>
          </p:cNvPr>
          <p:cNvSpPr/>
          <p:nvPr/>
        </p:nvSpPr>
        <p:spPr>
          <a:xfrm>
            <a:off x="7392962" y="3588618"/>
            <a:ext cx="1388245" cy="1337041"/>
          </a:xfrm>
          <a:prstGeom prst="ellipse">
            <a:avLst/>
          </a:prstGeom>
          <a:solidFill>
            <a:srgbClr val="EC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02448F-639A-4C96-90FF-97DF9E97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5337"/>
            <a:ext cx="8157882" cy="695973"/>
          </a:xfrm>
        </p:spPr>
        <p:txBody>
          <a:bodyPr>
            <a:normAutofit/>
          </a:bodyPr>
          <a:lstStyle/>
          <a:p>
            <a:r>
              <a:rPr lang="fi-FI" sz="2700" b="1" dirty="0"/>
              <a:t>Rakennetut viheralueet avoimiksi viheralueiksi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2B0E97-C445-4DA3-80E2-60B144AAF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7288306" cy="305390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Hulevesijärjestelmiä suunniteltu ja rakennettu R3 alueille, joista osa  vaihdettu -&gt; avoimiksi viheralueiksi – muutos niityiksi, tasoleikkurit -&gt; murskainkalustoon. Kaivojen ja viemärien huolto hankaloitunut ( ei suunniteltu kunnossapitoluokituksen vaihtoon varautuen).</a:t>
            </a:r>
          </a:p>
          <a:p>
            <a:pPr lvl="1"/>
            <a:endParaRPr lang="fi-FI" dirty="0"/>
          </a:p>
          <a:p>
            <a:pPr lvl="1"/>
            <a:r>
              <a:rPr lang="fi-FI" dirty="0">
                <a:latin typeface="Bergen Text" panose="00000500000000000000" pitchFamily="50" charset="0"/>
              </a:rPr>
              <a:t>Leikkuukertojen vähentäminen-&gt; seuraukset ja toimenpiteet</a:t>
            </a:r>
          </a:p>
          <a:p>
            <a:pPr lvl="1"/>
            <a:r>
              <a:rPr lang="fi-FI" dirty="0">
                <a:latin typeface="Bergen Text" panose="00000500000000000000" pitchFamily="50" charset="0"/>
              </a:rPr>
              <a:t>Rinteisiin kokeiltu seosta joka sisältää jäykkä- ja puistonataa sekä raiheinää</a:t>
            </a:r>
          </a:p>
          <a:p>
            <a:pPr lvl="1"/>
            <a:r>
              <a:rPr lang="en-US" dirty="0" err="1">
                <a:latin typeface="Bergen Text" panose="00000500000000000000" pitchFamily="50" charset="0"/>
              </a:rPr>
              <a:t>Siilit</a:t>
            </a:r>
            <a:r>
              <a:rPr lang="en-US" dirty="0">
                <a:latin typeface="Bergen Text" panose="00000500000000000000" pitchFamily="50" charset="0"/>
              </a:rPr>
              <a:t>, </a:t>
            </a:r>
            <a:r>
              <a:rPr lang="en-US" dirty="0" err="1">
                <a:latin typeface="Bergen Text" panose="00000500000000000000" pitchFamily="50" charset="0"/>
              </a:rPr>
              <a:t>linnun</a:t>
            </a:r>
            <a:r>
              <a:rPr lang="en-US" dirty="0">
                <a:latin typeface="Bergen Text" panose="00000500000000000000" pitchFamily="50" charset="0"/>
              </a:rPr>
              <a:t>- ja </a:t>
            </a:r>
            <a:r>
              <a:rPr lang="en-US" dirty="0" err="1">
                <a:latin typeface="Bergen Text" panose="00000500000000000000" pitchFamily="50" charset="0"/>
              </a:rPr>
              <a:t>jäniksenpoikaset</a:t>
            </a:r>
            <a:r>
              <a:rPr lang="en-US" dirty="0">
                <a:latin typeface="Bergen Text" panose="00000500000000000000" pitchFamily="50" charset="0"/>
              </a:rPr>
              <a:t> – </a:t>
            </a:r>
            <a:r>
              <a:rPr lang="en-US" dirty="0" err="1">
                <a:latin typeface="Bergen Text" panose="00000500000000000000" pitchFamily="50" charset="0"/>
              </a:rPr>
              <a:t>niittoajankohdat</a:t>
            </a:r>
            <a:r>
              <a:rPr lang="en-US" dirty="0">
                <a:latin typeface="Bergen Text" panose="00000500000000000000" pitchFamily="50" charset="0"/>
              </a:rPr>
              <a:t> </a:t>
            </a:r>
            <a:r>
              <a:rPr lang="en-US" dirty="0" err="1">
                <a:latin typeface="Bergen Text" panose="00000500000000000000" pitchFamily="50" charset="0"/>
              </a:rPr>
              <a:t>suunniteltava</a:t>
            </a:r>
            <a:r>
              <a:rPr lang="en-US" dirty="0">
                <a:latin typeface="Bergen Text" panose="00000500000000000000" pitchFamily="50" charset="0"/>
              </a:rPr>
              <a:t> </a:t>
            </a:r>
            <a:r>
              <a:rPr lang="en-US" dirty="0" err="1">
                <a:latin typeface="Bergen Text" panose="00000500000000000000" pitchFamily="50" charset="0"/>
              </a:rPr>
              <a:t>huolellisesti</a:t>
            </a:r>
            <a:endParaRPr lang="en-US" dirty="0">
              <a:latin typeface="Bergen Text" panose="00000500000000000000" pitchFamily="50" charset="0"/>
            </a:endParaRPr>
          </a:p>
          <a:p>
            <a:pPr lvl="1"/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lvl="1"/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lvl="1"/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A5F10FC8-3765-4EDF-934B-E734D7C1324C}"/>
              </a:ext>
            </a:extLst>
          </p:cNvPr>
          <p:cNvSpPr/>
          <p:nvPr/>
        </p:nvSpPr>
        <p:spPr>
          <a:xfrm>
            <a:off x="7619493" y="914536"/>
            <a:ext cx="1388245" cy="1337041"/>
          </a:xfrm>
          <a:prstGeom prst="ellipse">
            <a:avLst/>
          </a:prstGeom>
          <a:solidFill>
            <a:srgbClr val="EC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20D28C2-6635-4B7A-B6DD-CB286E925FEA}"/>
              </a:ext>
            </a:extLst>
          </p:cNvPr>
          <p:cNvSpPr txBox="1"/>
          <p:nvPr/>
        </p:nvSpPr>
        <p:spPr>
          <a:xfrm>
            <a:off x="7846025" y="636552"/>
            <a:ext cx="93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Teema 1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D47B9630-359B-4390-BC91-79FA5E8F6B9E}"/>
              </a:ext>
            </a:extLst>
          </p:cNvPr>
          <p:cNvSpPr/>
          <p:nvPr/>
        </p:nvSpPr>
        <p:spPr>
          <a:xfrm>
            <a:off x="6946132" y="2711948"/>
            <a:ext cx="1388245" cy="1337041"/>
          </a:xfrm>
          <a:prstGeom prst="ellipse">
            <a:avLst/>
          </a:prstGeom>
          <a:solidFill>
            <a:srgbClr val="EC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717CFA1-8F32-4866-906E-B84D6485A358}"/>
              </a:ext>
            </a:extLst>
          </p:cNvPr>
          <p:cNvSpPr txBox="1"/>
          <p:nvPr/>
        </p:nvSpPr>
        <p:spPr>
          <a:xfrm>
            <a:off x="7745506" y="1439556"/>
            <a:ext cx="1128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Leikkuukerrat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D2D9466-A066-4883-AC30-62F7C3B8C583}"/>
              </a:ext>
            </a:extLst>
          </p:cNvPr>
          <p:cNvSpPr txBox="1"/>
          <p:nvPr/>
        </p:nvSpPr>
        <p:spPr>
          <a:xfrm>
            <a:off x="7343593" y="4166300"/>
            <a:ext cx="15302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Siilit</a:t>
            </a:r>
            <a:endParaRPr lang="fi-FI" sz="12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0899073-873F-5A2D-2BA8-2248CA9A8DF4}"/>
              </a:ext>
            </a:extLst>
          </p:cNvPr>
          <p:cNvSpPr txBox="1"/>
          <p:nvPr/>
        </p:nvSpPr>
        <p:spPr>
          <a:xfrm>
            <a:off x="6804091" y="3172319"/>
            <a:ext cx="1128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Rinteet ja luiskat</a:t>
            </a:r>
          </a:p>
        </p:txBody>
      </p:sp>
    </p:spTree>
    <p:extLst>
      <p:ext uri="{BB962C8B-B14F-4D97-AF65-F5344CB8AC3E}">
        <p14:creationId xmlns:p14="http://schemas.microsoft.com/office/powerpoint/2010/main" val="2098707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ABDB54D-A63A-4BF8-A4A8-8A34E203FFFB}"/>
              </a:ext>
            </a:extLst>
          </p:cNvPr>
          <p:cNvSpPr/>
          <p:nvPr/>
        </p:nvSpPr>
        <p:spPr>
          <a:xfrm>
            <a:off x="5386504" y="896523"/>
            <a:ext cx="3404027" cy="760720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fi-FI" sz="1800" dirty="0">
                <a:latin typeface="Arial" panose="020B0604020202020204" pitchFamily="34" charset="0"/>
                <a:cs typeface="Arial" panose="020B0604020202020204" pitchFamily="34" charset="0"/>
              </a:rPr>
              <a:t>unnossapidon resurssit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Kalusto/ henkilöstö</a:t>
            </a:r>
            <a:endParaRPr lang="fi-FI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65CD253-2B8A-47F2-80C2-947D5E12B996}"/>
              </a:ext>
            </a:extLst>
          </p:cNvPr>
          <p:cNvSpPr/>
          <p:nvPr/>
        </p:nvSpPr>
        <p:spPr>
          <a:xfrm>
            <a:off x="5386504" y="1768905"/>
            <a:ext cx="3404027" cy="760720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Arial" panose="020B0604020202020204" pitchFamily="34" charset="0"/>
                <a:cs typeface="Arial" panose="020B0604020202020204" pitchFamily="34" charset="0"/>
              </a:rPr>
              <a:t>Kaupunkirakentaminen</a:t>
            </a:r>
            <a:endParaRPr lang="fi-FI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F71A3B6-3AB6-424F-BD0C-50AA1A670339}"/>
              </a:ext>
            </a:extLst>
          </p:cNvPr>
          <p:cNvSpPr/>
          <p:nvPr/>
        </p:nvSpPr>
        <p:spPr>
          <a:xfrm>
            <a:off x="5386500" y="2638798"/>
            <a:ext cx="3404027" cy="760720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Tapahtumat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C51A542-365E-4F36-AA1B-32B0ABA90911}"/>
              </a:ext>
            </a:extLst>
          </p:cNvPr>
          <p:cNvSpPr/>
          <p:nvPr/>
        </p:nvSpPr>
        <p:spPr>
          <a:xfrm>
            <a:off x="5386502" y="3513669"/>
            <a:ext cx="3404027" cy="760720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Naakat ja Mustavarikset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07791E0-634D-4963-A1D7-947166318637}"/>
              </a:ext>
            </a:extLst>
          </p:cNvPr>
          <p:cNvSpPr txBox="1"/>
          <p:nvPr/>
        </p:nvSpPr>
        <p:spPr>
          <a:xfrm>
            <a:off x="330413" y="474808"/>
            <a:ext cx="5171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Kunnossapidon haasteet  Porin kaupungin Nurmialueiden hoidossa</a:t>
            </a:r>
            <a:endParaRPr lang="fi-FI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D1A386B7-55EB-4ADF-BB44-5818C634EA84}"/>
              </a:ext>
            </a:extLst>
          </p:cNvPr>
          <p:cNvSpPr txBox="1"/>
          <p:nvPr/>
        </p:nvSpPr>
        <p:spPr>
          <a:xfrm>
            <a:off x="353469" y="1704681"/>
            <a:ext cx="4848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kunnossapidon resurssit ovat vuosi vuodelta vähentyneet samaan aikaan pinta-alat kasvaneet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Kaupunkirakentaminen/ kaupunki- infra. Kaivannot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Tapahtumakesä – Pääosin Kirjurinluodolla juhannuksesta elokuun loppuun kestävänä ajanjaksona</a:t>
            </a:r>
          </a:p>
          <a:p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Naakat ja Mustavarikset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61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79461DF9-0785-4512-BFFD-7F8AD21B64AA}"/>
              </a:ext>
            </a:extLst>
          </p:cNvPr>
          <p:cNvSpPr/>
          <p:nvPr/>
        </p:nvSpPr>
        <p:spPr>
          <a:xfrm>
            <a:off x="4355432" y="-78378"/>
            <a:ext cx="5006283" cy="52218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5542A23-3447-48A3-938F-FD2CE40EE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38" y="304800"/>
            <a:ext cx="4111594" cy="100684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Kunnossapidon resurssit</a:t>
            </a: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100" dirty="0">
                <a:latin typeface="Arial" panose="020B0604020202020204" pitchFamily="34" charset="0"/>
                <a:cs typeface="Arial" panose="020B0604020202020204" pitchFamily="34" charset="0"/>
              </a:rPr>
              <a:t>Kalusto/ henkilöstö</a:t>
            </a:r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6F6B6149-30EC-484F-A353-D4213048A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25728" y="1220356"/>
            <a:ext cx="3901440" cy="3557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-2018-&gt;2024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kunnossapidon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vakituisen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henkilöstön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määrä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vähentynyt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(60-&gt;39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kehä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keskusta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12).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Vuonna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aloitettu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oppisopimustyösuhdetta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Työllistämistuella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määräaikaisessa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työsuhteessa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n.60/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vuosi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koululaiset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harjoittelijat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n. 20+20.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Eläkeikään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seuraavan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vuoden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17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henkilöä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ikääntynyt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ruohonleikkuukalosto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ylityöllistetty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huolto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varaosiensaati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kestää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81F1C25-75D5-494B-B461-3FD3B25D9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6832" y="1694822"/>
            <a:ext cx="4038600" cy="21017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3238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79461DF9-0785-4512-BFFD-7F8AD21B64AA}"/>
              </a:ext>
            </a:extLst>
          </p:cNvPr>
          <p:cNvSpPr/>
          <p:nvPr/>
        </p:nvSpPr>
        <p:spPr>
          <a:xfrm>
            <a:off x="4355432" y="-78378"/>
            <a:ext cx="5006283" cy="52218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5542A23-3447-48A3-938F-FD2CE40EE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38" y="304800"/>
            <a:ext cx="4111594" cy="100684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Kunnossapidon resurssit</a:t>
            </a: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100" dirty="0">
                <a:latin typeface="Arial" panose="020B0604020202020204" pitchFamily="34" charset="0"/>
                <a:cs typeface="Arial" panose="020B0604020202020204" pitchFamily="34" charset="0"/>
              </a:rPr>
              <a:t>Kalusto/ henkilöstö</a:t>
            </a:r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6F6B6149-30EC-484F-A353-D4213048A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25728" y="1220356"/>
            <a:ext cx="3901440" cy="35578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Nurmien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hoitoalueiden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oppiminen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uusilla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työntekijöillä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Työturvallisuus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perehdytykset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(60-&gt;39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kehä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keskusta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12).</a:t>
            </a:r>
            <a:endParaRPr lang="en-US" sz="1600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81F1C25-75D5-494B-B461-3FD3B25D9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6832" y="1694822"/>
            <a:ext cx="4038600" cy="21017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69495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artta, teksti, atlas&#10;&#10;Kuvaus luotu automaattisesti">
            <a:extLst>
              <a:ext uri="{FF2B5EF4-FFF2-40B4-BE49-F238E27FC236}">
                <a16:creationId xmlns:a16="http://schemas.microsoft.com/office/drawing/2014/main" id="{B7154EAF-AB04-C01A-C7B8-A25B3021BF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35" r="2" b="3140"/>
          <a:stretch/>
        </p:blipFill>
        <p:spPr>
          <a:xfrm>
            <a:off x="20" y="-1"/>
            <a:ext cx="4176693" cy="5143501"/>
          </a:xfrm>
          <a:prstGeom prst="rect">
            <a:avLst/>
          </a:prstGeom>
          <a:noFill/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B283F66D-BEAD-4D21-A04F-FE2688D257FB}"/>
              </a:ext>
            </a:extLst>
          </p:cNvPr>
          <p:cNvSpPr txBox="1"/>
          <p:nvPr/>
        </p:nvSpPr>
        <p:spPr>
          <a:xfrm>
            <a:off x="5067591" y="176981"/>
            <a:ext cx="3852330" cy="1539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fi-FI" sz="2000" kern="1200" dirty="0">
              <a:latin typeface="Arial"/>
              <a:ea typeface="+mj-ea"/>
              <a:cs typeface="Arial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fi-FI" sz="2000" kern="1200" dirty="0">
              <a:latin typeface="Arial"/>
              <a:ea typeface="+mj-ea"/>
              <a:cs typeface="Arial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fi-FI" sz="2000" kern="1200" dirty="0">
              <a:latin typeface="Arial"/>
              <a:ea typeface="+mj-ea"/>
              <a:cs typeface="Arial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i-FI" sz="2000" kern="1200" dirty="0">
                <a:latin typeface="Arial"/>
                <a:ea typeface="+mj-ea"/>
                <a:cs typeface="Arial"/>
              </a:rPr>
              <a:t>Konekohtaiset aluekartat</a:t>
            </a:r>
          </a:p>
        </p:txBody>
      </p:sp>
      <p:pic>
        <p:nvPicPr>
          <p:cNvPr id="7" name="Kuva 6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E22DC72E-1F7F-3602-4F64-A98BF42B7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704" y="1840458"/>
            <a:ext cx="3703320" cy="314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0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ABDB54D-A63A-4BF8-A4A8-8A34E203FFFB}"/>
              </a:ext>
            </a:extLst>
          </p:cNvPr>
          <p:cNvSpPr/>
          <p:nvPr/>
        </p:nvSpPr>
        <p:spPr>
          <a:xfrm>
            <a:off x="5533988" y="885307"/>
            <a:ext cx="2985663" cy="667225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800" dirty="0"/>
              <a:t>	Nurmien hoidot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65CD253-2B8A-47F2-80C2-947D5E12B996}"/>
              </a:ext>
            </a:extLst>
          </p:cNvPr>
          <p:cNvSpPr/>
          <p:nvPr/>
        </p:nvSpPr>
        <p:spPr>
          <a:xfrm>
            <a:off x="5533988" y="1704932"/>
            <a:ext cx="2985663" cy="667225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800" dirty="0"/>
              <a:t>	Puhtaanapito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F71A3B6-3AB6-424F-BD0C-50AA1A670339}"/>
              </a:ext>
            </a:extLst>
          </p:cNvPr>
          <p:cNvSpPr/>
          <p:nvPr/>
        </p:nvSpPr>
        <p:spPr>
          <a:xfrm>
            <a:off x="5549325" y="2529482"/>
            <a:ext cx="2985667" cy="667226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800" dirty="0"/>
              <a:t>	Kiinteistöt ja leikkipuistot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C51A542-365E-4F36-AA1B-32B0ABA90911}"/>
              </a:ext>
            </a:extLst>
          </p:cNvPr>
          <p:cNvSpPr/>
          <p:nvPr/>
        </p:nvSpPr>
        <p:spPr>
          <a:xfrm>
            <a:off x="5549329" y="3349107"/>
            <a:ext cx="2985663" cy="667225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altLang="fi-FI" dirty="0"/>
              <a:t>	Yyteri</a:t>
            </a:r>
            <a:endParaRPr lang="fi-FI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07791E0-634D-4963-A1D7-947166318637}"/>
              </a:ext>
            </a:extLst>
          </p:cNvPr>
          <p:cNvSpPr txBox="1"/>
          <p:nvPr/>
        </p:nvSpPr>
        <p:spPr>
          <a:xfrm>
            <a:off x="3034284" y="186361"/>
            <a:ext cx="5171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Hoitoalueen prosessit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F455BBA-1B16-A436-4D9D-3222EA541592}"/>
              </a:ext>
            </a:extLst>
          </p:cNvPr>
          <p:cNvSpPr/>
          <p:nvPr/>
        </p:nvSpPr>
        <p:spPr>
          <a:xfrm>
            <a:off x="475292" y="896523"/>
            <a:ext cx="2985665" cy="667226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800" dirty="0"/>
              <a:t>	Julkiset viheralueet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CDA0BB71-5A89-286B-0471-EF24078BE966}"/>
              </a:ext>
            </a:extLst>
          </p:cNvPr>
          <p:cNvSpPr/>
          <p:nvPr/>
        </p:nvSpPr>
        <p:spPr>
          <a:xfrm>
            <a:off x="490632" y="1704932"/>
            <a:ext cx="2985666" cy="667226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800" dirty="0"/>
              <a:t>	Liikenneviheralueet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3E1F4D70-63C5-6258-0016-B56EA0C3574D}"/>
              </a:ext>
            </a:extLst>
          </p:cNvPr>
          <p:cNvSpPr/>
          <p:nvPr/>
        </p:nvSpPr>
        <p:spPr>
          <a:xfrm>
            <a:off x="475292" y="2529482"/>
            <a:ext cx="2985664" cy="667226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800" dirty="0"/>
              <a:t>	</a:t>
            </a:r>
            <a:r>
              <a:rPr lang="fi-FI" altLang="fi-FI" dirty="0"/>
              <a:t>Erityisviheralueet</a:t>
            </a:r>
            <a:endParaRPr lang="fi-FI" altLang="fi-FI" sz="1800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231C5686-ACED-EE5B-5A0B-DC0AC15B923A}"/>
              </a:ext>
            </a:extLst>
          </p:cNvPr>
          <p:cNvSpPr/>
          <p:nvPr/>
        </p:nvSpPr>
        <p:spPr>
          <a:xfrm>
            <a:off x="475290" y="3349106"/>
            <a:ext cx="2985664" cy="667226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800" dirty="0"/>
              <a:t>	</a:t>
            </a:r>
            <a:r>
              <a:rPr lang="fi-FI" altLang="fi-FI" dirty="0"/>
              <a:t>Kasvihuone ja taimisto</a:t>
            </a:r>
            <a:endParaRPr lang="fi-FI" altLang="fi-FI" sz="1800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08F70C7E-2E51-B373-EB8C-D14D18FEB887}"/>
              </a:ext>
            </a:extLst>
          </p:cNvPr>
          <p:cNvSpPr/>
          <p:nvPr/>
        </p:nvSpPr>
        <p:spPr>
          <a:xfrm>
            <a:off x="3649341" y="896523"/>
            <a:ext cx="1711604" cy="4060615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Liikennepuisto,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Vesiaiheet,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Kiveykset,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Kansallinen kp.,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Ennalta-arvaamattomat,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Alueelliset kokonaishoidot,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Eläinten hoito,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Puistokäytävät,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Penkkien ja muiden kalusteiden rakenteellinen kunnossapito,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vieraslajihanke,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Koululaiset,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400" dirty="0"/>
              <a:t>tapahtumat,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96212083-3B98-6FE8-CA09-3CB883D95B7E}"/>
              </a:ext>
            </a:extLst>
          </p:cNvPr>
          <p:cNvSpPr/>
          <p:nvPr/>
        </p:nvSpPr>
        <p:spPr>
          <a:xfrm>
            <a:off x="5549329" y="4168731"/>
            <a:ext cx="2985663" cy="667225"/>
          </a:xfrm>
          <a:prstGeom prst="rect">
            <a:avLst/>
          </a:prstGeom>
          <a:solidFill>
            <a:srgbClr val="EC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altLang="fi-FI" dirty="0"/>
              <a:t>	Infran varastotoiminta</a:t>
            </a:r>
            <a:endParaRPr lang="fi-FI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089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79461DF9-0785-4512-BFFD-7F8AD21B64AA}"/>
              </a:ext>
            </a:extLst>
          </p:cNvPr>
          <p:cNvSpPr/>
          <p:nvPr/>
        </p:nvSpPr>
        <p:spPr>
          <a:xfrm>
            <a:off x="4355432" y="-78378"/>
            <a:ext cx="5006283" cy="52218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5542A23-3447-48A3-938F-FD2CE40EE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38" y="304800"/>
            <a:ext cx="4111594" cy="1006844"/>
          </a:xfrm>
        </p:spPr>
        <p:txBody>
          <a:bodyPr>
            <a:noAutofit/>
          </a:bodyPr>
          <a:lstStyle/>
          <a:p>
            <a:pPr algn="ctr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Kaupunkirakentaminen</a:t>
            </a: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kaupunki infra, kaivannot</a:t>
            </a:r>
            <a:endParaRPr lang="fi-FI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6F6B6149-30EC-484F-A353-D4213048A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1561" y="1435509"/>
            <a:ext cx="4139003" cy="305593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Kaupunkirakentaminen/ kaupunki- infra. Kaivannot</a:t>
            </a: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  <a:latin typeface="Bergen Text" panose="00000500000000000000" pitchFamily="50" charset="0"/>
            </a:endParaRPr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Kaivannoissa puut ja nurmialueet tarkastelussa –</a:t>
            </a:r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Kaivantolupakäytännöt, valvonta ja sanktiomenettely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81F1C25-75D5-494B-B461-3FD3B25D9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6832" y="1694822"/>
            <a:ext cx="4038600" cy="21017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70451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79461DF9-0785-4512-BFFD-7F8AD21B64AA}"/>
              </a:ext>
            </a:extLst>
          </p:cNvPr>
          <p:cNvSpPr/>
          <p:nvPr/>
        </p:nvSpPr>
        <p:spPr>
          <a:xfrm>
            <a:off x="4355432" y="-78378"/>
            <a:ext cx="5006283" cy="52218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5542A23-3447-48A3-938F-FD2CE40EE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38" y="304800"/>
            <a:ext cx="4111594" cy="1006844"/>
          </a:xfrm>
        </p:spPr>
        <p:txBody>
          <a:bodyPr>
            <a:noAutofit/>
          </a:bodyPr>
          <a:lstStyle/>
          <a:p>
            <a:pPr algn="ctr"/>
            <a:r>
              <a:rPr lang="fi-FI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Tapahtumat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6F6B6149-30EC-484F-A353-D4213048A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98722" y="1217740"/>
            <a:ext cx="3901440" cy="305593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Tapahtumakesä tarkoittaa Kirjurinluodolla juhannuksesta elokuun loppuun kestävää aikaa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Jatkuvaa tapahtuma-alueen pystytystä tai purkua ja ajoittain molempia yhtäaikaisesti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Nurmialueiden leikkaukset tehdään erillisen päivä/ tuntikohtaisen suunnitelman mukaisesti joka perustuu tapahtumarakenteiden pystytysaikatauluun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  <a:latin typeface="Bergen Text" panose="00000500000000000000" pitchFamily="50" charset="0"/>
              </a:rPr>
              <a:t>Nurmikoiden kunnostustyöt aloitetaan syyskuun alusta ja jatketaan keväällä ja alkukesällä -&gt; ensimmäiset festarit kesäkuun viimeisellä viikolla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81F1C25-75D5-494B-B461-3FD3B25D9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6832" y="1694822"/>
            <a:ext cx="4038600" cy="21017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72586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kstiruutu 13">
            <a:extLst>
              <a:ext uri="{FF2B5EF4-FFF2-40B4-BE49-F238E27FC236}">
                <a16:creationId xmlns:a16="http://schemas.microsoft.com/office/drawing/2014/main" id="{B283F66D-BEAD-4D21-A04F-FE2688D257FB}"/>
              </a:ext>
            </a:extLst>
          </p:cNvPr>
          <p:cNvSpPr txBox="1"/>
          <p:nvPr/>
        </p:nvSpPr>
        <p:spPr>
          <a:xfrm rot="19489475">
            <a:off x="-622998" y="-242085"/>
            <a:ext cx="1910108" cy="830997"/>
          </a:xfrm>
          <a:prstGeom prst="rect">
            <a:avLst/>
          </a:prstGeom>
          <a:solidFill>
            <a:srgbClr val="E4001C"/>
          </a:solidFill>
        </p:spPr>
        <p:txBody>
          <a:bodyPr wrap="square" rtlCol="0" anchor="t">
            <a:spAutoFit/>
          </a:bodyPr>
          <a:lstStyle/>
          <a:p>
            <a:pPr algn="ctr"/>
            <a:endParaRPr lang="fi-FI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fi-FI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fi-FI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fi-FI" sz="1200" dirty="0">
                <a:solidFill>
                  <a:schemeClr val="bg1"/>
                </a:solidFill>
                <a:latin typeface="Arial"/>
                <a:cs typeface="Arial"/>
              </a:rPr>
              <a:t>Haketusta</a:t>
            </a:r>
            <a:endParaRPr lang="fi-FI"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1" name="Kuva 10" descr="Kuva, joka sisältää kohteen puu, piha-, ajoneuvo, liikenne&#10;&#10;Kuvaus luotu automaattisesti">
            <a:extLst>
              <a:ext uri="{FF2B5EF4-FFF2-40B4-BE49-F238E27FC236}">
                <a16:creationId xmlns:a16="http://schemas.microsoft.com/office/drawing/2014/main" id="{47389991-0C92-4FD4-0288-10AD0665E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071" y="599767"/>
            <a:ext cx="7441287" cy="417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39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kstiruutu 13">
            <a:extLst>
              <a:ext uri="{FF2B5EF4-FFF2-40B4-BE49-F238E27FC236}">
                <a16:creationId xmlns:a16="http://schemas.microsoft.com/office/drawing/2014/main" id="{B283F66D-BEAD-4D21-A04F-FE2688D257FB}"/>
              </a:ext>
            </a:extLst>
          </p:cNvPr>
          <p:cNvSpPr txBox="1"/>
          <p:nvPr/>
        </p:nvSpPr>
        <p:spPr>
          <a:xfrm rot="19489475">
            <a:off x="-622998" y="-242085"/>
            <a:ext cx="1910108" cy="830997"/>
          </a:xfrm>
          <a:prstGeom prst="rect">
            <a:avLst/>
          </a:prstGeom>
          <a:solidFill>
            <a:srgbClr val="E4001C"/>
          </a:solidFill>
        </p:spPr>
        <p:txBody>
          <a:bodyPr wrap="square" rtlCol="0" anchor="t">
            <a:spAutoFit/>
          </a:bodyPr>
          <a:lstStyle/>
          <a:p>
            <a:pPr algn="ctr"/>
            <a:endParaRPr lang="fi-FI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fi-FI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fi-FI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fi-FI" sz="1200" dirty="0">
                <a:solidFill>
                  <a:schemeClr val="bg1"/>
                </a:solidFill>
                <a:latin typeface="Arial"/>
                <a:cs typeface="Arial"/>
              </a:rPr>
              <a:t>Haketusta</a:t>
            </a:r>
            <a:endParaRPr lang="fi-FI"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5" name="Kuva 4" descr="Kuva, joka sisältää kohteen piha-, puu, kasvi, ruoho&#10;&#10;Kuvaus luotu automaattisesti">
            <a:extLst>
              <a:ext uri="{FF2B5EF4-FFF2-40B4-BE49-F238E27FC236}">
                <a16:creationId xmlns:a16="http://schemas.microsoft.com/office/drawing/2014/main" id="{456509E7-CD46-1012-5497-B1989E0D8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071" y="570271"/>
            <a:ext cx="7116370" cy="400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88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Tapahtuma-alueet – nurmien paikkaukset</a:t>
            </a:r>
          </a:p>
        </p:txBody>
      </p:sp>
      <p:cxnSp>
        <p:nvCxnSpPr>
          <p:cNvPr id="5" name="Suora yhdysviiva 4"/>
          <p:cNvCxnSpPr>
            <a:stCxn id="6" idx="2"/>
          </p:cNvCxnSpPr>
          <p:nvPr/>
        </p:nvCxnSpPr>
        <p:spPr>
          <a:xfrm>
            <a:off x="357427" y="2007446"/>
            <a:ext cx="8311560" cy="0"/>
          </a:xfrm>
          <a:prstGeom prst="line">
            <a:avLst/>
          </a:prstGeom>
          <a:solidFill>
            <a:srgbClr val="EC1C24"/>
          </a:solidFill>
          <a:ln w="76200">
            <a:solidFill>
              <a:srgbClr val="EC1C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i 5"/>
          <p:cNvSpPr/>
          <p:nvPr/>
        </p:nvSpPr>
        <p:spPr>
          <a:xfrm>
            <a:off x="357427" y="1299351"/>
            <a:ext cx="1416189" cy="1416189"/>
          </a:xfrm>
          <a:prstGeom prst="ellipse">
            <a:avLst/>
          </a:prstGeom>
          <a:solidFill>
            <a:srgbClr val="EC1C24"/>
          </a:solidFill>
          <a:ln>
            <a:solidFill>
              <a:srgbClr val="EC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/>
          <p:cNvSpPr/>
          <p:nvPr/>
        </p:nvSpPr>
        <p:spPr>
          <a:xfrm>
            <a:off x="2709859" y="1299350"/>
            <a:ext cx="1416189" cy="1416189"/>
          </a:xfrm>
          <a:prstGeom prst="ellipse">
            <a:avLst/>
          </a:prstGeom>
          <a:solidFill>
            <a:srgbClr val="EC1C24"/>
          </a:solidFill>
          <a:ln>
            <a:solidFill>
              <a:srgbClr val="EC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Ellipsi 7"/>
          <p:cNvSpPr/>
          <p:nvPr/>
        </p:nvSpPr>
        <p:spPr>
          <a:xfrm>
            <a:off x="5062291" y="1273098"/>
            <a:ext cx="1416189" cy="1416189"/>
          </a:xfrm>
          <a:prstGeom prst="ellipse">
            <a:avLst/>
          </a:prstGeom>
          <a:solidFill>
            <a:srgbClr val="EC1C24"/>
          </a:solidFill>
          <a:ln>
            <a:solidFill>
              <a:srgbClr val="EC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318691" y="1672249"/>
            <a:ext cx="15142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Hakkeiden keruu, nurmikon perustaminen</a:t>
            </a:r>
          </a:p>
        </p:txBody>
      </p:sp>
      <p:sp>
        <p:nvSpPr>
          <p:cNvPr id="12" name="Suorakulmio 11"/>
          <p:cNvSpPr/>
          <p:nvPr/>
        </p:nvSpPr>
        <p:spPr>
          <a:xfrm>
            <a:off x="5073478" y="1750357"/>
            <a:ext cx="1460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Kastelutarpeeseen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valmistautuminen</a:t>
            </a:r>
            <a:endParaRPr lang="fi-FI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uorakulmio 12"/>
          <p:cNvSpPr/>
          <p:nvPr/>
        </p:nvSpPr>
        <p:spPr>
          <a:xfrm>
            <a:off x="2766324" y="1565692"/>
            <a:ext cx="1303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Kasvuunlähdön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varmistaminen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tarvittavat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paikkuukylvöt</a:t>
            </a:r>
            <a:endParaRPr lang="fi-FI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orakulmio 14"/>
          <p:cNvSpPr/>
          <p:nvPr/>
        </p:nvSpPr>
        <p:spPr>
          <a:xfrm>
            <a:off x="76977" y="2814378"/>
            <a:ext cx="2091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Tapahtumakesän viimeinen festivaali-&gt; vuoden loppuun</a:t>
            </a:r>
          </a:p>
        </p:txBody>
      </p:sp>
      <p:sp>
        <p:nvSpPr>
          <p:cNvPr id="18" name="Ellipsi 17"/>
          <p:cNvSpPr/>
          <p:nvPr/>
        </p:nvSpPr>
        <p:spPr>
          <a:xfrm>
            <a:off x="7409120" y="1273098"/>
            <a:ext cx="1416189" cy="1416189"/>
          </a:xfrm>
          <a:prstGeom prst="ellipse">
            <a:avLst/>
          </a:prstGeom>
          <a:solidFill>
            <a:srgbClr val="EC1C24"/>
          </a:solidFill>
          <a:ln>
            <a:solidFill>
              <a:srgbClr val="EC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Suorakulmio 22"/>
          <p:cNvSpPr/>
          <p:nvPr/>
        </p:nvSpPr>
        <p:spPr>
          <a:xfrm>
            <a:off x="7312550" y="1827300"/>
            <a:ext cx="1609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Nurnikon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leikkuu</a:t>
            </a:r>
            <a:endParaRPr lang="fi-FI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orakulmio 23"/>
          <p:cNvSpPr/>
          <p:nvPr/>
        </p:nvSpPr>
        <p:spPr>
          <a:xfrm>
            <a:off x="2218439" y="2814378"/>
            <a:ext cx="23535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Keväällä lumien </a:t>
            </a:r>
            <a:r>
              <a:rPr lang="fi-FI" sz="1200" dirty="0" err="1">
                <a:latin typeface="Arial" panose="020B0604020202020204" pitchFamily="34" charset="0"/>
                <a:cs typeface="Arial" panose="020B0604020202020204" pitchFamily="34" charset="0"/>
              </a:rPr>
              <a:t>sulattua</a:t>
            </a:r>
            <a:endParaRPr lang="fi-FI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Lannoitemäärät lasketaan typen määrän mukaan n. 100kg/ ha </a:t>
            </a:r>
          </a:p>
        </p:txBody>
      </p:sp>
      <p:sp>
        <p:nvSpPr>
          <p:cNvPr id="25" name="Suorakulmio 24"/>
          <p:cNvSpPr/>
          <p:nvPr/>
        </p:nvSpPr>
        <p:spPr>
          <a:xfrm>
            <a:off x="4508545" y="2768212"/>
            <a:ext cx="2417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Touko- kesäkuun vaihde</a:t>
            </a:r>
          </a:p>
          <a:p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Vesi otetaan joesta voimaulosoton kautta toimivalla  traktoripumpulla – matkaa kohteeseen n. 150m </a:t>
            </a:r>
          </a:p>
        </p:txBody>
      </p:sp>
      <p:sp>
        <p:nvSpPr>
          <p:cNvPr id="26" name="Suorakulmio 25"/>
          <p:cNvSpPr/>
          <p:nvPr/>
        </p:nvSpPr>
        <p:spPr>
          <a:xfrm>
            <a:off x="6798651" y="2814378"/>
            <a:ext cx="2353561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-&gt;Kesäkuun viimeiselle viikolle asti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918DCCD4-5838-A503-3B79-67CCB07E8DBB}"/>
              </a:ext>
            </a:extLst>
          </p:cNvPr>
          <p:cNvSpPr txBox="1">
            <a:spLocks/>
          </p:cNvSpPr>
          <p:nvPr/>
        </p:nvSpPr>
        <p:spPr>
          <a:xfrm>
            <a:off x="1438901" y="3758715"/>
            <a:ext cx="7080259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fi-FI"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Tapahtuma-alueiden rikkakasvientorjunnassa olemme käyttäneet selektiivisiä torjunta-aineita leveälehtisiin rikkakasveihin.  Ariane S. </a:t>
            </a:r>
            <a:r>
              <a:rPr lang="fi-FI" sz="1100" b="0" i="0" dirty="0">
                <a:solidFill>
                  <a:srgbClr val="555555"/>
                </a:solidFill>
                <a:effectLst/>
                <a:latin typeface="TheMix"/>
              </a:rPr>
              <a:t>Tehoaineet: MCPA 200 g/l, </a:t>
            </a:r>
            <a:r>
              <a:rPr lang="fi-FI" sz="1100" b="0" i="0" dirty="0" err="1">
                <a:solidFill>
                  <a:srgbClr val="555555"/>
                </a:solidFill>
                <a:effectLst/>
                <a:latin typeface="TheMix"/>
              </a:rPr>
              <a:t>fluroksipyyri</a:t>
            </a:r>
            <a:r>
              <a:rPr lang="fi-FI" sz="1100" b="0" i="0" dirty="0">
                <a:solidFill>
                  <a:srgbClr val="555555"/>
                </a:solidFill>
                <a:effectLst/>
                <a:latin typeface="TheMix"/>
              </a:rPr>
              <a:t> 40 g/l, </a:t>
            </a:r>
            <a:r>
              <a:rPr lang="fi-FI" sz="1100" b="0" i="0" dirty="0" err="1">
                <a:solidFill>
                  <a:srgbClr val="555555"/>
                </a:solidFill>
                <a:effectLst/>
                <a:latin typeface="TheMix"/>
              </a:rPr>
              <a:t>klopyralidi</a:t>
            </a:r>
            <a:r>
              <a:rPr lang="fi-FI" sz="1100" b="0" i="0" dirty="0">
                <a:solidFill>
                  <a:srgbClr val="555555"/>
                </a:solidFill>
                <a:effectLst/>
                <a:latin typeface="TheMix"/>
              </a:rPr>
              <a:t> 20 g/l</a:t>
            </a:r>
          </a:p>
          <a:p>
            <a:endParaRPr lang="fi-FI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C420CF8-83FB-D76B-7C32-A85CD212C2F0}"/>
              </a:ext>
            </a:extLst>
          </p:cNvPr>
          <p:cNvSpPr txBox="1"/>
          <p:nvPr/>
        </p:nvSpPr>
        <p:spPr>
          <a:xfrm>
            <a:off x="1490993" y="4431699"/>
            <a:ext cx="6035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0" i="0" dirty="0">
                <a:solidFill>
                  <a:srgbClr val="191919"/>
                </a:solidFill>
                <a:effectLst/>
                <a:latin typeface="Arial" panose="020B0604020202020204" pitchFamily="34" charset="0"/>
              </a:rPr>
              <a:t>Viiltoilmastusta viikoittain kesäkuun viimeiselle viikolle asti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1511508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Tapahtuma-alueiden nurmikot – kasvitaudit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9335872-3204-4B45-D6EF-2F19D5299A26}"/>
              </a:ext>
            </a:extLst>
          </p:cNvPr>
          <p:cNvSpPr txBox="1"/>
          <p:nvPr/>
        </p:nvSpPr>
        <p:spPr>
          <a:xfrm>
            <a:off x="1151994" y="1879252"/>
            <a:ext cx="6635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Lumihomesieni (</a:t>
            </a:r>
            <a:r>
              <a:rPr lang="fi-FI" sz="1200" dirty="0" err="1">
                <a:latin typeface="Arial" panose="020B0604020202020204" pitchFamily="34" charset="0"/>
                <a:cs typeface="Arial" panose="020B0604020202020204" pitchFamily="34" charset="0"/>
              </a:rPr>
              <a:t>Typhula</a:t>
            </a: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200" dirty="0" err="1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Jääpolte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AF9A4F2-D76B-FFEB-8AA2-E2BBA229F319}"/>
              </a:ext>
            </a:extLst>
          </p:cNvPr>
          <p:cNvSpPr txBox="1"/>
          <p:nvPr/>
        </p:nvSpPr>
        <p:spPr>
          <a:xfrm>
            <a:off x="1356297" y="1517540"/>
            <a:ext cx="1915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Toimia aiheuttavat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9D868F4-EA4C-110A-29F0-75BCF9ED4B0A}"/>
              </a:ext>
            </a:extLst>
          </p:cNvPr>
          <p:cNvSpPr txBox="1"/>
          <p:nvPr/>
        </p:nvSpPr>
        <p:spPr>
          <a:xfrm>
            <a:off x="1432497" y="2617918"/>
            <a:ext cx="3288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Vähemmän ongelmia aiheuttavat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1F00F3B-49C5-50FB-171A-EC141F8B126E}"/>
              </a:ext>
            </a:extLst>
          </p:cNvPr>
          <p:cNvSpPr txBox="1"/>
          <p:nvPr/>
        </p:nvSpPr>
        <p:spPr>
          <a:xfrm>
            <a:off x="1254145" y="3125751"/>
            <a:ext cx="6635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Bakteeri- ja virustaudit</a:t>
            </a:r>
          </a:p>
        </p:txBody>
      </p:sp>
    </p:spTree>
    <p:extLst>
      <p:ext uri="{BB962C8B-B14F-4D97-AF65-F5344CB8AC3E}">
        <p14:creationId xmlns:p14="http://schemas.microsoft.com/office/powerpoint/2010/main" val="3674635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79461DF9-0785-4512-BFFD-7F8AD21B64AA}"/>
              </a:ext>
            </a:extLst>
          </p:cNvPr>
          <p:cNvSpPr/>
          <p:nvPr/>
        </p:nvSpPr>
        <p:spPr>
          <a:xfrm>
            <a:off x="4355432" y="-78378"/>
            <a:ext cx="5006283" cy="52218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81F1C25-75D5-494B-B461-3FD3B25D9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6832" y="1694822"/>
            <a:ext cx="4038600" cy="21017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C39ECC6-D5C5-731E-381E-65C106696BB8}"/>
              </a:ext>
            </a:extLst>
          </p:cNvPr>
          <p:cNvSpPr txBox="1"/>
          <p:nvPr/>
        </p:nvSpPr>
        <p:spPr>
          <a:xfrm>
            <a:off x="317090" y="709117"/>
            <a:ext cx="3716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Naakat</a:t>
            </a:r>
          </a:p>
          <a:p>
            <a:pPr algn="ctr"/>
            <a:r>
              <a:rPr lang="fi-FI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</a:t>
            </a:r>
          </a:p>
          <a:p>
            <a:pPr algn="ctr"/>
            <a:r>
              <a:rPr lang="fi-FI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Mustavarikset</a:t>
            </a:r>
          </a:p>
          <a:p>
            <a:pPr algn="ctr"/>
            <a:endParaRPr lang="fi-FI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Kuva 5" descr="Kuva, joka sisältää kohteen maa-ajoneuvo, ajoneuvo, piha-, pyörä&#10;&#10;Kuvaus luotu automaattisesti">
            <a:extLst>
              <a:ext uri="{FF2B5EF4-FFF2-40B4-BE49-F238E27FC236}">
                <a16:creationId xmlns:a16="http://schemas.microsoft.com/office/drawing/2014/main" id="{48424AB9-8158-D76F-CDA6-EBFA7F8BB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832" y="377190"/>
            <a:ext cx="3124200" cy="2194560"/>
          </a:xfrm>
          <a:prstGeom prst="rect">
            <a:avLst/>
          </a:prstGeom>
        </p:spPr>
      </p:pic>
      <p:pic>
        <p:nvPicPr>
          <p:cNvPr id="12" name="Kuva 11" descr="Kuva, joka sisältää kohteen ajoneuvo, maa-ajoneuvo, pyörä, rengas&#10;&#10;Kuvaus luotu automaattisesti">
            <a:extLst>
              <a:ext uri="{FF2B5EF4-FFF2-40B4-BE49-F238E27FC236}">
                <a16:creationId xmlns:a16="http://schemas.microsoft.com/office/drawing/2014/main" id="{22B53833-58E7-706F-B6E9-7D9DC2532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9832" y="2835011"/>
            <a:ext cx="3124200" cy="174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53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1">
            <a:extLst>
              <a:ext uri="{FF2B5EF4-FFF2-40B4-BE49-F238E27FC236}">
                <a16:creationId xmlns:a16="http://schemas.microsoft.com/office/drawing/2014/main" id="{50F01B98-BCE7-D53D-BA66-DB002D725A57}"/>
              </a:ext>
            </a:extLst>
          </p:cNvPr>
          <p:cNvSpPr txBox="1">
            <a:spLocks/>
          </p:cNvSpPr>
          <p:nvPr/>
        </p:nvSpPr>
        <p:spPr>
          <a:xfrm>
            <a:off x="457200" y="226844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fi-FI" sz="3200" b="1" dirty="0">
                <a:latin typeface="Arial" panose="020B0604020202020204" pitchFamily="34" charset="0"/>
                <a:cs typeface="Arial" panose="020B0604020202020204" pitchFamily="34" charset="0"/>
              </a:rPr>
              <a:t>Mustavaristen vaikutukset </a:t>
            </a:r>
          </a:p>
        </p:txBody>
      </p:sp>
      <p:pic>
        <p:nvPicPr>
          <p:cNvPr id="11" name="Kuva 10" descr="Kuva, joka sisältää kohteen teksti, numero, Fontti, viiva&#10;&#10;Kuvaus luotu automaattisesti">
            <a:extLst>
              <a:ext uri="{FF2B5EF4-FFF2-40B4-BE49-F238E27FC236}">
                <a16:creationId xmlns:a16="http://schemas.microsoft.com/office/drawing/2014/main" id="{DF3766E9-73BE-1CFD-F98B-C386C502A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868680"/>
            <a:ext cx="8839200" cy="340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6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n paikkamerkki 4" descr="Kuva, joka sisältää kohteen ulko, kukka, puisto, ruoho&#10;&#10;Kuvaus luotu automaattisesti">
            <a:extLst>
              <a:ext uri="{FF2B5EF4-FFF2-40B4-BE49-F238E27FC236}">
                <a16:creationId xmlns:a16="http://schemas.microsoft.com/office/drawing/2014/main" id="{CE27A7D9-1A25-4E1D-8763-DCA285212B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194" b="2194"/>
          <a:stretch>
            <a:fillRect/>
          </a:stretch>
        </p:blipFill>
        <p:spPr/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C75A85-386E-4F7F-B1BA-59C89520CD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9073" y="586333"/>
            <a:ext cx="3843337" cy="402056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i-FI" sz="1600" b="1" dirty="0"/>
              <a:t>LÖYDÄ SEIKKAILUSI KIRJURISSA</a:t>
            </a:r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r>
              <a:rPr lang="fi-FI" dirty="0"/>
              <a:t>Kirjurinluoto eli porilaisittain </a:t>
            </a:r>
            <a:r>
              <a:rPr lang="fi-FI" dirty="0" err="1"/>
              <a:t>Kirvatsi</a:t>
            </a:r>
            <a:r>
              <a:rPr lang="fi-FI" dirty="0"/>
              <a:t> tai Kirjuri on Porin keskuspuisto ja osa kansallista kaupunkipuistoa. Kirjurinluoto on ympärivuotinen ja täysin maksuton rentoutumispaikka, jossa viihtyvät niin lapset kuin aikuisetkin.</a:t>
            </a:r>
          </a:p>
          <a:p>
            <a:pPr marL="0" indent="0">
              <a:buNone/>
            </a:pPr>
            <a:endParaRPr lang="fi-FI" dirty="0"/>
          </a:p>
          <a:p>
            <a:pPr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fi-FI" dirty="0"/>
              <a:t>5 min kävelymatka kauppatorilta</a:t>
            </a:r>
          </a:p>
          <a:p>
            <a:pPr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fi-FI" dirty="0"/>
              <a:t>Pelle Hermannin leikkipuisto on miltei 5 jalkapallokentän kokoinen</a:t>
            </a:r>
          </a:p>
          <a:p>
            <a:pPr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fi-FI" dirty="0"/>
              <a:t>Kesäisin Kirjurissa asuvat alpakat, kilipukit, riikinkukot ja muut eläimet</a:t>
            </a:r>
          </a:p>
          <a:p>
            <a:pPr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fi-FI" dirty="0"/>
              <a:t>Rantalentistä, frisbeegolfia ja pulahdus </a:t>
            </a:r>
            <a:r>
              <a:rPr lang="fi-FI" dirty="0" err="1"/>
              <a:t>Kokemäenjokeen</a:t>
            </a:r>
            <a:r>
              <a:rPr lang="fi-FI" dirty="0"/>
              <a:t> hiekkapohjaisella uimarannalla</a:t>
            </a:r>
          </a:p>
          <a:p>
            <a:pPr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fi-FI" dirty="0"/>
              <a:t>Lenkkimaastot luonnonrauhassa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Löydä seikkailusi vehreästä keitaasta, tapahtumien keskipisteestä ja meidän mielestämme Suomen upeimmasta leikkipuistosta: Kirjurinluodossa kohelletaan yhdessä koko päivä!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91164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0746DA-0D83-49FA-919A-D66568852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7453" y="1802169"/>
            <a:ext cx="4535290" cy="1902626"/>
          </a:xfrm>
        </p:spPr>
        <p:txBody>
          <a:bodyPr>
            <a:noAutofit/>
          </a:bodyPr>
          <a:lstStyle/>
          <a:p>
            <a:pPr fontAlgn="base"/>
            <a:r>
              <a:rPr lang="fi-FI" sz="1600" b="1" dirty="0"/>
              <a:t>Esa Rouvali</a:t>
            </a:r>
            <a:br>
              <a:rPr lang="fi-FI" sz="1600" b="1" dirty="0"/>
            </a:br>
            <a:r>
              <a:rPr lang="fi-FI" sz="1600" dirty="0"/>
              <a:t>​</a:t>
            </a:r>
            <a:br>
              <a:rPr lang="fi-FI" sz="1600" dirty="0"/>
            </a:br>
            <a:r>
              <a:rPr lang="fi-FI" sz="1600" dirty="0"/>
              <a:t>Piiripuutarhuri​</a:t>
            </a:r>
            <a:br>
              <a:rPr lang="fi-FI" sz="1600" dirty="0"/>
            </a:br>
            <a:r>
              <a:rPr lang="fi-FI" sz="1600" dirty="0"/>
              <a:t>puh. 044 701 1766​</a:t>
            </a:r>
            <a:br>
              <a:rPr lang="fi-FI" sz="1600" dirty="0"/>
            </a:br>
            <a:r>
              <a:rPr lang="fi-FI" sz="1600" u="sng" dirty="0">
                <a:hlinkClick r:id="rId2"/>
              </a:rPr>
              <a:t>esa.rouvali@pori.fi</a:t>
            </a:r>
            <a:r>
              <a:rPr lang="fi-FI" sz="1600" dirty="0"/>
              <a:t>​</a:t>
            </a:r>
            <a:br>
              <a:rPr lang="fi-FI" sz="1600" dirty="0"/>
            </a:br>
            <a:r>
              <a:rPr lang="fi-FI" sz="1600" b="1" dirty="0"/>
              <a:t>www.pori.fi</a:t>
            </a:r>
          </a:p>
        </p:txBody>
      </p:sp>
    </p:spTree>
    <p:extLst>
      <p:ext uri="{BB962C8B-B14F-4D97-AF65-F5344CB8AC3E}">
        <p14:creationId xmlns:p14="http://schemas.microsoft.com/office/powerpoint/2010/main" val="3133490697"/>
      </p:ext>
    </p:extLst>
  </p:cSld>
  <p:clrMapOvr>
    <a:masterClrMapping/>
  </p:clrMapOvr>
</p:sld>
</file>

<file path=ppt/theme/theme1.xml><?xml version="1.0" encoding="utf-8"?>
<a:theme xmlns:a="http://schemas.openxmlformats.org/drawingml/2006/main" name="Oletusteema">
  <a:themeElements>
    <a:clrScheme name="Porin väri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BEA"/>
      </a:accent1>
      <a:accent2>
        <a:srgbClr val="E44E34"/>
      </a:accent2>
      <a:accent3>
        <a:srgbClr val="00AF66"/>
      </a:accent3>
      <a:accent4>
        <a:srgbClr val="005EB8"/>
      </a:accent4>
      <a:accent5>
        <a:srgbClr val="FF0000"/>
      </a:accent5>
      <a:accent6>
        <a:srgbClr val="007A33"/>
      </a:accent6>
      <a:hlink>
        <a:srgbClr val="005EB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C7839DB3F972348A9A22DF2A3FC3F1E" ma:contentTypeVersion="9" ma:contentTypeDescription="Luo uusi asiakirja." ma:contentTypeScope="" ma:versionID="18cec6f74608bf7d658820d602c5226e">
  <xsd:schema xmlns:xsd="http://www.w3.org/2001/XMLSchema" xmlns:xs="http://www.w3.org/2001/XMLSchema" xmlns:p="http://schemas.microsoft.com/office/2006/metadata/properties" xmlns:ns2="6cd2fffc-6a7f-4c12-b4b9-4f12fddf3f3b" targetNamespace="http://schemas.microsoft.com/office/2006/metadata/properties" ma:root="true" ma:fieldsID="ade409e2c0dccb39ed2aa6e863593b55" ns2:_="">
    <xsd:import namespace="6cd2fffc-6a7f-4c12-b4b9-4f12fddf3f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d2fffc-6a7f-4c12-b4b9-4f12fddf3f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BDC838-1B6A-4E27-8901-E6257CD27E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d2fffc-6a7f-4c12-b4b9-4f12fddf3f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A32864-8B28-4D91-BEDD-CC24F25843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335BA0-AB5D-49DB-8350-C4E872D4FE1B}">
  <ds:schemaRefs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6cd2fffc-6a7f-4c12-b4b9-4f12fddf3f3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6280</TotalTime>
  <Words>1835</Words>
  <Application>Microsoft Office PowerPoint</Application>
  <PresentationFormat>Näytössä katseltava esitys (16:9)</PresentationFormat>
  <Paragraphs>252</Paragraphs>
  <Slides>22</Slides>
  <Notes>21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32" baseType="lpstr">
      <vt:lpstr>Arial</vt:lpstr>
      <vt:lpstr>Bergen Text</vt:lpstr>
      <vt:lpstr>Calibri</vt:lpstr>
      <vt:lpstr>Open Sans</vt:lpstr>
      <vt:lpstr>Segoe UI Emoji</vt:lpstr>
      <vt:lpstr>Symbol</vt:lpstr>
      <vt:lpstr>TheMix</vt:lpstr>
      <vt:lpstr>Times New Roman</vt:lpstr>
      <vt:lpstr>var(--font-family-default-latin)</vt:lpstr>
      <vt:lpstr>Oletusteema</vt:lpstr>
      <vt:lpstr>Nurmikko julkisessa viherrakentamisessa  Pori o näi kaunis   </vt:lpstr>
      <vt:lpstr>PowerPoint-esitys</vt:lpstr>
      <vt:lpstr>Rakennetut viheralueet 310 ha </vt:lpstr>
      <vt:lpstr>Siemenseokset rakennetuilla viheralueilla</vt:lpstr>
      <vt:lpstr>PowerPoint-esitys</vt:lpstr>
      <vt:lpstr>PowerPoint-esitys</vt:lpstr>
      <vt:lpstr>Rakennetut viheralueet avoimiksi viheralueiksi</vt:lpstr>
      <vt:lpstr>PowerPoint-esitys</vt:lpstr>
      <vt:lpstr>Kunnossapidon resurssit Kalusto/ henkilöstö</vt:lpstr>
      <vt:lpstr>Kunnossapidon resurssit Kalusto/ henkilöstö</vt:lpstr>
      <vt:lpstr>PowerPoint-esitys</vt:lpstr>
      <vt:lpstr>PowerPoint-esitys</vt:lpstr>
      <vt:lpstr>Kaupunkirakentaminen kaupunki infra, kaivannot</vt:lpstr>
      <vt:lpstr>Tapahtumat</vt:lpstr>
      <vt:lpstr>PowerPoint-esitys</vt:lpstr>
      <vt:lpstr>PowerPoint-esitys</vt:lpstr>
      <vt:lpstr>Tapahtuma-alueet – nurmien paikkaukset</vt:lpstr>
      <vt:lpstr>Tapahtuma-alueiden nurmikot – kasvitaudit</vt:lpstr>
      <vt:lpstr>PowerPoint-esitys</vt:lpstr>
      <vt:lpstr>PowerPoint-esitys</vt:lpstr>
      <vt:lpstr>PowerPoint-esitys</vt:lpstr>
      <vt:lpstr>Esa Rouvali ​ Piiripuutarhuri​ puh. 044 701 1766​ esa.rouvali@pori.fi​ www.pori.fi</vt:lpstr>
    </vt:vector>
  </TitlesOfParts>
  <Company>Staart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Veli-Matti Lahdenniemi</dc:creator>
  <cp:lastModifiedBy>Esa Rouvali</cp:lastModifiedBy>
  <cp:revision>42</cp:revision>
  <dcterms:created xsi:type="dcterms:W3CDTF">2017-06-28T12:08:14Z</dcterms:created>
  <dcterms:modified xsi:type="dcterms:W3CDTF">2024-01-30T13:39:15Z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0x0101009C7839DB3F972348A9A22DF2A3FC3F1E</vt:lpwstr>
  </property>
</Properties>
</file>