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2" r:id="rId7"/>
    <p:sldId id="261" r:id="rId8"/>
    <p:sldId id="270" r:id="rId9"/>
    <p:sldId id="264" r:id="rId10"/>
    <p:sldId id="269" r:id="rId11"/>
    <p:sldId id="263" r:id="rId12"/>
    <p:sldId id="265" r:id="rId13"/>
    <p:sldId id="262" r:id="rId14"/>
    <p:sldId id="266" r:id="rId15"/>
    <p:sldId id="267" r:id="rId16"/>
    <p:sldId id="268" r:id="rId17"/>
    <p:sldId id="271"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0" d="100"/>
          <a:sy n="80" d="100"/>
        </p:scale>
        <p:origin x="60"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E21FAB-EB97-CF3E-FA51-FEE11F90029E}"/>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E5906D7A-C83C-234D-8071-9AADAFEEB9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2AA60B52-EBDA-52A5-CA2E-7EB56546A347}"/>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8EF816CC-BBDD-37C3-6469-87D3645D07C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477E5F6-1FCF-C5E3-7DA3-32A1758896B6}"/>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4034225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E20F47-76CB-00EB-63D4-905F8EE51A5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5164283-9252-D224-05A5-4D60383130EA}"/>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D3C86D2-1090-93B8-2322-F277E21C90DF}"/>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E1D1FDD8-11E5-2905-1A98-9B8154FBFD3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0A035E3-6517-6460-03AD-66CD3EAD614F}"/>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3573898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410845-A1A8-5AC1-4CAF-71E632921C7C}"/>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DFEA332E-3463-10A8-E458-CE2739FDEE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5FAB0E0-8999-37B7-E7A8-C8E88B831BBA}"/>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D5F93F37-1705-01E8-6D4A-83718FACA5F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3491D98-3633-8C3A-AFBE-9AF08285BF92}"/>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4006283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E5E20A-7AA8-BF47-2289-63EF91C6E3C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157D483C-73A9-9C1B-DEB5-84DDB329644A}"/>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08C1FA0A-5C43-426E-97FE-FEA3BEB32649}"/>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3F2D602E-B12B-A61D-05D8-8E8EDA633F9B}"/>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6" name="Alatunnisteen paikkamerkki 5">
            <a:extLst>
              <a:ext uri="{FF2B5EF4-FFF2-40B4-BE49-F238E27FC236}">
                <a16:creationId xmlns:a16="http://schemas.microsoft.com/office/drawing/2014/main" id="{03699F66-7B6B-5E4B-B698-DE5A928A42F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E5359CC-6C76-55B1-A89E-AAE1E92AC164}"/>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340534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E1F61F-5EBE-3C98-3695-CE05DEBA1654}"/>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A7BEA7DE-E8C8-8BCD-F05F-C5E60AFD6A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242B05D0-94EE-7638-39F2-131C6285165B}"/>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F2159683-4586-4BD5-7C71-5E01B909B0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5BF749DD-2F2A-A6B5-A824-504611CD4249}"/>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0EB396B-C9D1-2EA5-8E09-7DC2B469896E}"/>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8" name="Alatunnisteen paikkamerkki 7">
            <a:extLst>
              <a:ext uri="{FF2B5EF4-FFF2-40B4-BE49-F238E27FC236}">
                <a16:creationId xmlns:a16="http://schemas.microsoft.com/office/drawing/2014/main" id="{E277DC81-257E-9BA8-4B7F-063EB5EB8652}"/>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07D6E5A7-91A9-7D1A-33A8-1E939E37B28E}"/>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2321347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79A31E-E7BD-7897-523A-0FE6050884C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82ABA089-4534-EA46-0859-370624E6F783}"/>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4" name="Alatunnisteen paikkamerkki 3">
            <a:extLst>
              <a:ext uri="{FF2B5EF4-FFF2-40B4-BE49-F238E27FC236}">
                <a16:creationId xmlns:a16="http://schemas.microsoft.com/office/drawing/2014/main" id="{C54DAD48-D929-B8D0-0B09-04788A86FC9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97A48F2-A270-C9FD-8E79-94655A5C8344}"/>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151667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78B259F9-96A9-130A-B4EF-C267ECE9A7E6}"/>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3" name="Alatunnisteen paikkamerkki 2">
            <a:extLst>
              <a:ext uri="{FF2B5EF4-FFF2-40B4-BE49-F238E27FC236}">
                <a16:creationId xmlns:a16="http://schemas.microsoft.com/office/drawing/2014/main" id="{5305CF77-EF34-5490-1DD8-D9906F3B78B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98E1E07A-79A3-FBD2-E5D0-EE8AA8BCD735}"/>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2406223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0256C9-1994-F943-BCA4-2FAB42845D9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AF2DE9C-D55C-0E67-98D9-AB0DC28E00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75F3FEA-DBC7-CB0A-34F4-11313D51C3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00AD1EE-EB87-ED44-053A-C34774170DFD}"/>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6" name="Alatunnisteen paikkamerkki 5">
            <a:extLst>
              <a:ext uri="{FF2B5EF4-FFF2-40B4-BE49-F238E27FC236}">
                <a16:creationId xmlns:a16="http://schemas.microsoft.com/office/drawing/2014/main" id="{A285E367-31DA-6863-8CDC-6CF40C2F7F0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A2661183-970B-1512-DB0E-270F17582187}"/>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2141050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6EED52-C7DC-5829-61F3-9956AC2E54A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C71130B-98E0-DB7C-30C4-3D5C08927C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B13BB96-CA76-A07A-2FCC-DD0B2012D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2FC3F80-8106-9B82-8F39-8A0F30FABA2B}"/>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6" name="Alatunnisteen paikkamerkki 5">
            <a:extLst>
              <a:ext uri="{FF2B5EF4-FFF2-40B4-BE49-F238E27FC236}">
                <a16:creationId xmlns:a16="http://schemas.microsoft.com/office/drawing/2014/main" id="{5767B783-36CC-1102-9B72-4BC721CE2CA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0217D64-4677-E8D5-CEC7-FF188B37D421}"/>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19347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CD558F-C152-7FF8-722A-5662C693641B}"/>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4DAB06AF-D432-0B41-CB8D-B2FC3F1229B4}"/>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69DAC15-E5D8-50B3-A1C4-7F1AD6924BFD}"/>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650752AC-4917-7403-E81C-6D36BEFB95F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99E035A-5638-6558-4872-C2FA988D96FC}"/>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700919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00323251-FCEA-9257-4204-D09F5D7CD974}"/>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442AE512-55BF-CFD7-A025-BAF407B4ED36}"/>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809C1AD-8E36-78F6-B70C-872A631ADD41}"/>
              </a:ext>
            </a:extLst>
          </p:cNvPr>
          <p:cNvSpPr>
            <a:spLocks noGrp="1"/>
          </p:cNvSpPr>
          <p:nvPr>
            <p:ph type="dt" sz="half" idx="10"/>
          </p:nvPr>
        </p:nvSpPr>
        <p:spPr/>
        <p:txBody>
          <a:body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C5561BAC-C484-1175-6FF9-48CED2B4261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3F82362-4593-213A-40BE-827C4787BC3E}"/>
              </a:ext>
            </a:extLst>
          </p:cNvPr>
          <p:cNvSpPr>
            <a:spLocks noGrp="1"/>
          </p:cNvSpPr>
          <p:nvPr>
            <p:ph type="sldNum" sz="quarter" idx="12"/>
          </p:nvPr>
        </p:nvSpPr>
        <p:spPr/>
        <p:txBody>
          <a:bodyPr/>
          <a:lstStyle/>
          <a:p>
            <a:fld id="{B7CC8664-86C6-4069-93DE-1BABE2EB4227}" type="slidenum">
              <a:rPr lang="fi-FI" smtClean="0"/>
              <a:t>‹#›</a:t>
            </a:fld>
            <a:endParaRPr lang="fi-FI"/>
          </a:p>
        </p:txBody>
      </p:sp>
    </p:spTree>
    <p:extLst>
      <p:ext uri="{BB962C8B-B14F-4D97-AF65-F5344CB8AC3E}">
        <p14:creationId xmlns:p14="http://schemas.microsoft.com/office/powerpoint/2010/main" val="282351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9D187661-C9CE-3606-25A7-6217902F0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420607DA-5023-E1F3-3909-5E30A47745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B44B991-D60D-275F-2938-9C18C38DD9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BCA458-C6DA-4C9B-9C4F-1B87556E5654}" type="datetimeFigureOut">
              <a:rPr lang="fi-FI" smtClean="0"/>
              <a:t>30.1.2024</a:t>
            </a:fld>
            <a:endParaRPr lang="fi-FI"/>
          </a:p>
        </p:txBody>
      </p:sp>
      <p:sp>
        <p:nvSpPr>
          <p:cNvPr id="5" name="Alatunnisteen paikkamerkki 4">
            <a:extLst>
              <a:ext uri="{FF2B5EF4-FFF2-40B4-BE49-F238E27FC236}">
                <a16:creationId xmlns:a16="http://schemas.microsoft.com/office/drawing/2014/main" id="{CCCEAA12-4208-34F8-0276-28D784DE75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F94BB73D-EB77-004B-3D20-3BE803470D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CC8664-86C6-4069-93DE-1BABE2EB4227}" type="slidenum">
              <a:rPr lang="fi-FI" smtClean="0"/>
              <a:t>‹#›</a:t>
            </a:fld>
            <a:endParaRPr lang="fi-FI"/>
          </a:p>
        </p:txBody>
      </p:sp>
    </p:spTree>
    <p:extLst>
      <p:ext uri="{BB962C8B-B14F-4D97-AF65-F5344CB8AC3E}">
        <p14:creationId xmlns:p14="http://schemas.microsoft.com/office/powerpoint/2010/main" val="3764997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Otsikko 1">
            <a:extLst>
              <a:ext uri="{FF2B5EF4-FFF2-40B4-BE49-F238E27FC236}">
                <a16:creationId xmlns:a16="http://schemas.microsoft.com/office/drawing/2014/main" id="{45CE3362-A41B-AEBA-7D7A-AF5C8F152DDE}"/>
              </a:ext>
            </a:extLst>
          </p:cNvPr>
          <p:cNvSpPr>
            <a:spLocks noGrp="1"/>
          </p:cNvSpPr>
          <p:nvPr>
            <p:ph type="ctrTitle"/>
          </p:nvPr>
        </p:nvSpPr>
        <p:spPr>
          <a:xfrm>
            <a:off x="3502731" y="1542402"/>
            <a:ext cx="5186842" cy="2387918"/>
          </a:xfrm>
        </p:spPr>
        <p:txBody>
          <a:bodyPr anchor="b">
            <a:normAutofit/>
          </a:bodyPr>
          <a:lstStyle/>
          <a:p>
            <a:r>
              <a:rPr lang="fi-FI" sz="4400">
                <a:solidFill>
                  <a:schemeClr val="tx2"/>
                </a:solidFill>
              </a:rPr>
              <a:t>Nurmikko yksityisessä viherrakentamisessa</a:t>
            </a:r>
          </a:p>
        </p:txBody>
      </p:sp>
      <p:sp>
        <p:nvSpPr>
          <p:cNvPr id="3" name="Alaotsikko 2">
            <a:extLst>
              <a:ext uri="{FF2B5EF4-FFF2-40B4-BE49-F238E27FC236}">
                <a16:creationId xmlns:a16="http://schemas.microsoft.com/office/drawing/2014/main" id="{EA2073C3-80CE-F070-A320-86BB2CB8FB73}"/>
              </a:ext>
            </a:extLst>
          </p:cNvPr>
          <p:cNvSpPr>
            <a:spLocks noGrp="1"/>
          </p:cNvSpPr>
          <p:nvPr>
            <p:ph type="subTitle" idx="1"/>
          </p:nvPr>
        </p:nvSpPr>
        <p:spPr>
          <a:xfrm>
            <a:off x="3502135" y="4001587"/>
            <a:ext cx="5188034" cy="682079"/>
          </a:xfrm>
        </p:spPr>
        <p:txBody>
          <a:bodyPr>
            <a:normAutofit/>
          </a:bodyPr>
          <a:lstStyle/>
          <a:p>
            <a:r>
              <a:rPr lang="fi-FI" sz="1500">
                <a:solidFill>
                  <a:schemeClr val="tx2"/>
                </a:solidFill>
              </a:rPr>
              <a:t>Henrik Bos </a:t>
            </a:r>
          </a:p>
          <a:p>
            <a:r>
              <a:rPr lang="fi-FI" sz="1500">
                <a:solidFill>
                  <a:schemeClr val="tx2"/>
                </a:solidFill>
              </a:rPr>
              <a:t>VRJ Group / VRJ Länsi-Suomi Oy</a:t>
            </a:r>
          </a:p>
        </p:txBody>
      </p:sp>
      <p:grpSp>
        <p:nvGrpSpPr>
          <p:cNvPr id="23" name="Group 22">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55830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Otsikko 1">
            <a:extLst>
              <a:ext uri="{FF2B5EF4-FFF2-40B4-BE49-F238E27FC236}">
                <a16:creationId xmlns:a16="http://schemas.microsoft.com/office/drawing/2014/main" id="{1A309314-9764-1936-810B-51898525F50A}"/>
              </a:ext>
            </a:extLst>
          </p:cNvPr>
          <p:cNvSpPr>
            <a:spLocks noGrp="1"/>
          </p:cNvSpPr>
          <p:nvPr>
            <p:ph type="title"/>
          </p:nvPr>
        </p:nvSpPr>
        <p:spPr>
          <a:xfrm>
            <a:off x="640080" y="1243013"/>
            <a:ext cx="3855720" cy="4371974"/>
          </a:xfrm>
        </p:spPr>
        <p:txBody>
          <a:bodyPr>
            <a:normAutofit/>
          </a:bodyPr>
          <a:lstStyle/>
          <a:p>
            <a:r>
              <a:rPr lang="fi-FI" sz="3600">
                <a:solidFill>
                  <a:schemeClr val="tx2"/>
                </a:solidFill>
              </a:rPr>
              <a:t>Nurmikon historia</a:t>
            </a:r>
          </a:p>
        </p:txBody>
      </p:sp>
      <p:sp>
        <p:nvSpPr>
          <p:cNvPr id="3" name="Sisällön paikkamerkki 2">
            <a:extLst>
              <a:ext uri="{FF2B5EF4-FFF2-40B4-BE49-F238E27FC236}">
                <a16:creationId xmlns:a16="http://schemas.microsoft.com/office/drawing/2014/main" id="{C46695CB-5A0A-1AE3-37E9-F91F80129EF1}"/>
              </a:ext>
            </a:extLst>
          </p:cNvPr>
          <p:cNvSpPr>
            <a:spLocks noGrp="1"/>
          </p:cNvSpPr>
          <p:nvPr>
            <p:ph idx="1"/>
          </p:nvPr>
        </p:nvSpPr>
        <p:spPr>
          <a:xfrm>
            <a:off x="6172200" y="804672"/>
            <a:ext cx="5221224" cy="5230368"/>
          </a:xfrm>
        </p:spPr>
        <p:txBody>
          <a:bodyPr anchor="ctr">
            <a:normAutofit/>
          </a:bodyPr>
          <a:lstStyle/>
          <a:p>
            <a:r>
              <a:rPr lang="fi-FI" sz="1800">
                <a:solidFill>
                  <a:schemeClr val="tx2"/>
                </a:solidFill>
              </a:rPr>
              <a:t>Nykyisten pihanurmikoiden juuret juontuvat 1500-luvulta, jolloin ranskalaiset ja englantilaiset aateliset alkoivat raivata linnojensa ympärystää puista ja pensaista. Tavoitteena oli taata linnaa puolustaville sotilaille esteetön näkymä ympäristöön, jotta vihollisen hyökkäykset voitaisiin havaita ajoissa.</a:t>
            </a:r>
          </a:p>
          <a:p>
            <a:r>
              <a:rPr lang="fi-FI" sz="1800">
                <a:solidFill>
                  <a:schemeClr val="tx2"/>
                </a:solidFill>
              </a:rPr>
              <a:t>1600-luvun lopulla nurmikoita alettiin perustaa aatelisten kartanoiden ja linnojen ympärille. kun ylhäisö jäljitteli kuninkaallisten elämäntapaa. Nurmikoista tuli statussymboli, joka viesti kartanon omistajien olevan niin rikkaita, että heidän ei tarvinnut käyttää maataan maatalouteen.</a:t>
            </a:r>
          </a:p>
          <a:p>
            <a:endParaRPr lang="fi-FI" sz="1800">
              <a:solidFill>
                <a:schemeClr val="tx2"/>
              </a:solidFill>
            </a:endParaRPr>
          </a:p>
        </p:txBody>
      </p:sp>
    </p:spTree>
    <p:extLst>
      <p:ext uri="{BB962C8B-B14F-4D97-AF65-F5344CB8AC3E}">
        <p14:creationId xmlns:p14="http://schemas.microsoft.com/office/powerpoint/2010/main" val="2730622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05E461-FA67-B971-164A-5D84886816BB}"/>
              </a:ext>
            </a:extLst>
          </p:cNvPr>
          <p:cNvSpPr>
            <a:spLocks noGrp="1"/>
          </p:cNvSpPr>
          <p:nvPr>
            <p:ph type="title"/>
          </p:nvPr>
        </p:nvSpPr>
        <p:spPr>
          <a:xfrm>
            <a:off x="481013" y="3752849"/>
            <a:ext cx="3290887" cy="2452687"/>
          </a:xfrm>
        </p:spPr>
        <p:txBody>
          <a:bodyPr anchor="ctr">
            <a:normAutofit/>
          </a:bodyPr>
          <a:lstStyle/>
          <a:p>
            <a:r>
              <a:rPr lang="fi-FI" sz="3600"/>
              <a:t>Puutarha arkkitehtuuri</a:t>
            </a:r>
          </a:p>
        </p:txBody>
      </p:sp>
      <p:sp>
        <p:nvSpPr>
          <p:cNvPr id="3" name="Sisällön paikkamerkki 2">
            <a:extLst>
              <a:ext uri="{FF2B5EF4-FFF2-40B4-BE49-F238E27FC236}">
                <a16:creationId xmlns:a16="http://schemas.microsoft.com/office/drawing/2014/main" id="{D4013D87-5A9D-DDD0-D88B-22472CB11C06}"/>
              </a:ext>
            </a:extLst>
          </p:cNvPr>
          <p:cNvSpPr>
            <a:spLocks noGrp="1"/>
          </p:cNvSpPr>
          <p:nvPr>
            <p:ph idx="1"/>
          </p:nvPr>
        </p:nvSpPr>
        <p:spPr>
          <a:xfrm>
            <a:off x="4223982" y="3752850"/>
            <a:ext cx="7485413" cy="2452687"/>
          </a:xfrm>
        </p:spPr>
        <p:txBody>
          <a:bodyPr anchor="ctr">
            <a:normAutofit/>
          </a:bodyPr>
          <a:lstStyle/>
          <a:p>
            <a:r>
              <a:rPr lang="fi-FI" sz="1800"/>
              <a:t>Ensimmäiset nurmikot loivat 1600- ja 1700-luvun Euroopan aateliset ja aristokraatit, mukaan lukien ranskalainen Ludvig XIV, jonka Versailles'n puutarhat sisälsivät ensimmäisinä tapis vert eli "vihreän maton" neliöitä. Ajatus nurmikoista statussymboleina ja "huvialueina"</a:t>
            </a:r>
          </a:p>
          <a:p>
            <a:endParaRPr lang="fi-FI" sz="1800"/>
          </a:p>
          <a:p>
            <a:endParaRPr lang="fi-FI" sz="1800"/>
          </a:p>
        </p:txBody>
      </p:sp>
      <p:pic>
        <p:nvPicPr>
          <p:cNvPr id="4" name="Kuva 3">
            <a:extLst>
              <a:ext uri="{FF2B5EF4-FFF2-40B4-BE49-F238E27FC236}">
                <a16:creationId xmlns:a16="http://schemas.microsoft.com/office/drawing/2014/main" id="{8090F57B-A56D-BBCB-20CF-2ACEF28D589D}"/>
              </a:ext>
            </a:extLst>
          </p:cNvPr>
          <p:cNvPicPr>
            <a:picLocks noChangeAspect="1"/>
          </p:cNvPicPr>
          <p:nvPr/>
        </p:nvPicPr>
        <p:blipFill rotWithShape="1">
          <a:blip r:embed="rId3"/>
          <a:srcRect t="30320" b="1434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79336342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FBCA022-7E6E-BD9F-8020-53FC41B440F8}"/>
              </a:ext>
            </a:extLst>
          </p:cNvPr>
          <p:cNvSpPr>
            <a:spLocks noGrp="1"/>
          </p:cNvSpPr>
          <p:nvPr>
            <p:ph type="title"/>
          </p:nvPr>
        </p:nvSpPr>
        <p:spPr>
          <a:xfrm>
            <a:off x="640080" y="325369"/>
            <a:ext cx="4368602" cy="1956841"/>
          </a:xfrm>
        </p:spPr>
        <p:txBody>
          <a:bodyPr anchor="b">
            <a:normAutofit/>
          </a:bodyPr>
          <a:lstStyle/>
          <a:p>
            <a:r>
              <a:rPr lang="fi-FI" sz="4200"/>
              <a:t>Nurmi on edelleen status symoli</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94FEC8D2-D738-FB01-4AD6-6DCE2ABB1104}"/>
              </a:ext>
            </a:extLst>
          </p:cNvPr>
          <p:cNvSpPr>
            <a:spLocks noGrp="1"/>
          </p:cNvSpPr>
          <p:nvPr>
            <p:ph idx="1"/>
          </p:nvPr>
        </p:nvSpPr>
        <p:spPr>
          <a:xfrm>
            <a:off x="640080" y="2872899"/>
            <a:ext cx="4243589" cy="3320668"/>
          </a:xfrm>
        </p:spPr>
        <p:txBody>
          <a:bodyPr>
            <a:normAutofit/>
          </a:bodyPr>
          <a:lstStyle/>
          <a:p>
            <a:r>
              <a:rPr lang="en-US" sz="2200" dirty="0" err="1"/>
              <a:t>Nurmikko</a:t>
            </a:r>
            <a:r>
              <a:rPr lang="en-US" sz="2200" dirty="0"/>
              <a:t> on </a:t>
            </a:r>
            <a:r>
              <a:rPr lang="en-US" sz="2200" dirty="0" err="1"/>
              <a:t>edelleen</a:t>
            </a:r>
            <a:r>
              <a:rPr lang="en-US" sz="2200" dirty="0"/>
              <a:t> </a:t>
            </a:r>
            <a:r>
              <a:rPr lang="en-US" sz="2200" dirty="0" err="1"/>
              <a:t>tämän</a:t>
            </a:r>
            <a:r>
              <a:rPr lang="en-US" sz="2200" dirty="0"/>
              <a:t> </a:t>
            </a:r>
            <a:r>
              <a:rPr lang="en-US" sz="2200" dirty="0" err="1"/>
              <a:t>päivän</a:t>
            </a:r>
            <a:r>
              <a:rPr lang="en-US" sz="2200" dirty="0"/>
              <a:t> </a:t>
            </a:r>
            <a:r>
              <a:rPr lang="en-US" sz="2200" dirty="0" err="1"/>
              <a:t>puutarhoissa</a:t>
            </a:r>
            <a:r>
              <a:rPr lang="en-US" sz="2200" dirty="0"/>
              <a:t> </a:t>
            </a:r>
            <a:r>
              <a:rPr lang="en-US" sz="2200" dirty="0" err="1"/>
              <a:t>itsestään</a:t>
            </a:r>
            <a:r>
              <a:rPr lang="en-US" sz="2200" dirty="0"/>
              <a:t> </a:t>
            </a:r>
            <a:r>
              <a:rPr lang="en-US" sz="2200" dirty="0" err="1"/>
              <a:t>selvä</a:t>
            </a:r>
            <a:r>
              <a:rPr lang="en-US" sz="2200" dirty="0"/>
              <a:t> </a:t>
            </a:r>
            <a:r>
              <a:rPr lang="en-US" sz="2200" dirty="0" err="1"/>
              <a:t>elementti</a:t>
            </a:r>
            <a:endParaRPr lang="en-US" sz="2200" dirty="0"/>
          </a:p>
          <a:p>
            <a:r>
              <a:rPr lang="en-US" sz="2200" dirty="0" err="1"/>
              <a:t>Usein</a:t>
            </a:r>
            <a:r>
              <a:rPr lang="en-US" sz="2200" dirty="0"/>
              <a:t> </a:t>
            </a:r>
            <a:r>
              <a:rPr lang="en-US" sz="2200" dirty="0" err="1"/>
              <a:t>myös</a:t>
            </a:r>
            <a:r>
              <a:rPr lang="en-US" sz="2200" dirty="0"/>
              <a:t> </a:t>
            </a:r>
            <a:r>
              <a:rPr lang="en-US" sz="2200" dirty="0" err="1"/>
              <a:t>mittari</a:t>
            </a:r>
            <a:r>
              <a:rPr lang="en-US" sz="2200" dirty="0"/>
              <a:t> </a:t>
            </a:r>
            <a:r>
              <a:rPr lang="en-US" sz="2200" dirty="0" err="1"/>
              <a:t>siihen</a:t>
            </a:r>
            <a:r>
              <a:rPr lang="en-US" sz="2200" dirty="0"/>
              <a:t> Kuinka </a:t>
            </a:r>
            <a:r>
              <a:rPr lang="en-US" sz="2200" dirty="0" err="1"/>
              <a:t>hieno</a:t>
            </a:r>
            <a:r>
              <a:rPr lang="en-US" sz="2200" dirty="0"/>
              <a:t> tai </a:t>
            </a:r>
            <a:r>
              <a:rPr lang="en-US" sz="2200" dirty="0" err="1"/>
              <a:t>hyvin</a:t>
            </a:r>
            <a:r>
              <a:rPr lang="en-US" sz="2200" dirty="0"/>
              <a:t> </a:t>
            </a:r>
            <a:r>
              <a:rPr lang="en-US" sz="2200" dirty="0" err="1"/>
              <a:t>suunniteltu</a:t>
            </a:r>
            <a:r>
              <a:rPr lang="en-US" sz="2200" dirty="0"/>
              <a:t> ja </a:t>
            </a:r>
            <a:r>
              <a:rPr lang="en-US" sz="2200" dirty="0" err="1"/>
              <a:t>rakennettu</a:t>
            </a:r>
            <a:r>
              <a:rPr lang="en-US" sz="2200" dirty="0"/>
              <a:t> </a:t>
            </a:r>
            <a:r>
              <a:rPr lang="en-US" sz="2200" dirty="0" err="1"/>
              <a:t>puutarha</a:t>
            </a:r>
            <a:r>
              <a:rPr lang="en-US" sz="2200" dirty="0"/>
              <a:t> on.</a:t>
            </a:r>
          </a:p>
        </p:txBody>
      </p:sp>
      <p:pic>
        <p:nvPicPr>
          <p:cNvPr id="4" name="Sisällön paikkamerkki 3">
            <a:extLst>
              <a:ext uri="{FF2B5EF4-FFF2-40B4-BE49-F238E27FC236}">
                <a16:creationId xmlns:a16="http://schemas.microsoft.com/office/drawing/2014/main" id="{4AFF9A54-A7D2-2A76-7891-A0D13E3F2DC6}"/>
              </a:ext>
            </a:extLst>
          </p:cNvPr>
          <p:cNvPicPr>
            <a:picLocks noChangeAspect="1"/>
          </p:cNvPicPr>
          <p:nvPr/>
        </p:nvPicPr>
        <p:blipFill rotWithShape="1">
          <a:blip r:embed="rId2"/>
          <a:srcRect r="822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6331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a:extLst>
              <a:ext uri="{FF2B5EF4-FFF2-40B4-BE49-F238E27FC236}">
                <a16:creationId xmlns:a16="http://schemas.microsoft.com/office/drawing/2014/main" id="{867AD050-CFCC-01E4-F659-D1C2389CC72A}"/>
              </a:ext>
            </a:extLst>
          </p:cNvPr>
          <p:cNvPicPr>
            <a:picLocks noChangeAspect="1"/>
          </p:cNvPicPr>
          <p:nvPr/>
        </p:nvPicPr>
        <p:blipFill rotWithShape="1">
          <a:blip r:embed="rId2"/>
          <a:srcRect l="1699" r="1" b="1"/>
          <a:stretch/>
        </p:blipFill>
        <p:spPr>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Kuva 4">
            <a:extLst>
              <a:ext uri="{FF2B5EF4-FFF2-40B4-BE49-F238E27FC236}">
                <a16:creationId xmlns:a16="http://schemas.microsoft.com/office/drawing/2014/main" id="{F3A31928-DF68-B408-E899-EC7BA37EFD72}"/>
              </a:ext>
            </a:extLst>
          </p:cNvPr>
          <p:cNvPicPr>
            <a:picLocks noChangeAspect="1"/>
          </p:cNvPicPr>
          <p:nvPr/>
        </p:nvPicPr>
        <p:blipFill rotWithShape="1">
          <a:blip r:embed="rId3"/>
          <a:srcRect l="2401" r="25663" b="-2"/>
          <a:stretch/>
        </p:blipFill>
        <p:spPr>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4" name="Sisällön paikkamerkki 3">
            <a:extLst>
              <a:ext uri="{FF2B5EF4-FFF2-40B4-BE49-F238E27FC236}">
                <a16:creationId xmlns:a16="http://schemas.microsoft.com/office/drawing/2014/main" id="{0747B613-AD4E-26A9-49E4-9806385B7663}"/>
              </a:ext>
            </a:extLst>
          </p:cNvPr>
          <p:cNvPicPr>
            <a:picLocks noGrp="1" noChangeAspect="1"/>
          </p:cNvPicPr>
          <p:nvPr>
            <p:ph idx="1"/>
          </p:nvPr>
        </p:nvPicPr>
        <p:blipFill rotWithShape="1">
          <a:blip r:embed="rId4"/>
          <a:srcRect r="3643" b="1"/>
          <a:stretch/>
        </p:blipFill>
        <p:spPr>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4" name="Freeform: Shape 13">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711DE13A-2D90-BC33-355C-3C1446663D81}"/>
              </a:ext>
            </a:extLst>
          </p:cNvPr>
          <p:cNvSpPr>
            <a:spLocks noGrp="1"/>
          </p:cNvSpPr>
          <p:nvPr>
            <p:ph type="title"/>
          </p:nvPr>
        </p:nvSpPr>
        <p:spPr>
          <a:xfrm>
            <a:off x="438912" y="1508760"/>
            <a:ext cx="3429000" cy="2898648"/>
          </a:xfrm>
        </p:spPr>
        <p:txBody>
          <a:bodyPr vert="horz" lIns="91440" tIns="45720" rIns="91440" bIns="45720" rtlCol="0" anchor="b">
            <a:normAutofit/>
          </a:bodyPr>
          <a:lstStyle/>
          <a:p>
            <a:r>
              <a:rPr lang="en-US" sz="2800" kern="1200">
                <a:solidFill>
                  <a:schemeClr val="tx1"/>
                </a:solidFill>
                <a:latin typeface="+mj-lt"/>
                <a:ea typeface="+mj-ea"/>
                <a:cs typeface="+mj-cs"/>
              </a:rPr>
              <a:t>Nurmen monet käyttömahdollisuudet</a:t>
            </a:r>
          </a:p>
        </p:txBody>
      </p:sp>
      <p:sp>
        <p:nvSpPr>
          <p:cNvPr id="18" name="Rectangle 17">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Kuva 5">
            <a:extLst>
              <a:ext uri="{FF2B5EF4-FFF2-40B4-BE49-F238E27FC236}">
                <a16:creationId xmlns:a16="http://schemas.microsoft.com/office/drawing/2014/main" id="{58B31275-4E28-DA5C-B4F5-23E6FBB7E2F6}"/>
              </a:ext>
            </a:extLst>
          </p:cNvPr>
          <p:cNvPicPr>
            <a:picLocks noChangeAspect="1"/>
          </p:cNvPicPr>
          <p:nvPr/>
        </p:nvPicPr>
        <p:blipFill rotWithShape="1">
          <a:blip r:embed="rId5"/>
          <a:srcRect l="4282" r="1" b="1"/>
          <a:stretch/>
        </p:blipFill>
        <p:spPr>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
        <p:nvSpPr>
          <p:cNvPr id="20" name="Rectangle 19">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0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Sisällön paikkamerkki 3">
            <a:extLst>
              <a:ext uri="{FF2B5EF4-FFF2-40B4-BE49-F238E27FC236}">
                <a16:creationId xmlns:a16="http://schemas.microsoft.com/office/drawing/2014/main" id="{72B95A9B-DF7C-05FD-41A4-8F662001A0ED}"/>
              </a:ext>
            </a:extLst>
          </p:cNvPr>
          <p:cNvPicPr>
            <a:picLocks noGrp="1" noChangeAspect="1"/>
          </p:cNvPicPr>
          <p:nvPr>
            <p:ph idx="1"/>
          </p:nvPr>
        </p:nvPicPr>
        <p:blipFill rotWithShape="1">
          <a:blip r:embed="rId2"/>
          <a:srcRect t="13027" b="2719"/>
          <a:stretch/>
        </p:blipFill>
        <p:spPr>
          <a:xfrm>
            <a:off x="20" y="1282"/>
            <a:ext cx="12191980" cy="6856718"/>
          </a:xfrm>
          <a:prstGeom prst="rect">
            <a:avLst/>
          </a:prstGeom>
        </p:spPr>
      </p:pic>
    </p:spTree>
    <p:extLst>
      <p:ext uri="{BB962C8B-B14F-4D97-AF65-F5344CB8AC3E}">
        <p14:creationId xmlns:p14="http://schemas.microsoft.com/office/powerpoint/2010/main" val="418072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isällön paikkamerkki 3">
            <a:extLst>
              <a:ext uri="{FF2B5EF4-FFF2-40B4-BE49-F238E27FC236}">
                <a16:creationId xmlns:a16="http://schemas.microsoft.com/office/drawing/2014/main" id="{EA54D2E7-F7F9-7D1C-CE02-53A873C8A56A}"/>
              </a:ext>
            </a:extLst>
          </p:cNvPr>
          <p:cNvPicPr>
            <a:picLocks noGrp="1" noChangeAspect="1"/>
          </p:cNvPicPr>
          <p:nvPr>
            <p:ph idx="1"/>
          </p:nvPr>
        </p:nvPicPr>
        <p:blipFill rotWithShape="1">
          <a:blip r:embed="rId2"/>
          <a:srcRect t="6967" b="1803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7D9F5A0-42E6-575B-5FB7-D36E2E01009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Onko </a:t>
            </a:r>
            <a:r>
              <a:rPr lang="en-US" sz="3600" dirty="0" err="1">
                <a:solidFill>
                  <a:schemeClr val="tx1">
                    <a:lumMod val="85000"/>
                    <a:lumOff val="15000"/>
                  </a:schemeClr>
                </a:solidFill>
              </a:rPr>
              <a:t>nurmikolla</a:t>
            </a:r>
            <a:r>
              <a:rPr lang="en-US" sz="3600" dirty="0">
                <a:solidFill>
                  <a:schemeClr val="tx1">
                    <a:lumMod val="85000"/>
                    <a:lumOff val="15000"/>
                  </a:schemeClr>
                </a:solidFill>
              </a:rPr>
              <a:t> </a:t>
            </a:r>
            <a:r>
              <a:rPr lang="en-US" sz="3600" dirty="0" err="1">
                <a:solidFill>
                  <a:schemeClr val="tx1">
                    <a:lumMod val="85000"/>
                    <a:lumOff val="15000"/>
                  </a:schemeClr>
                </a:solidFill>
              </a:rPr>
              <a:t>tulevaisuutta</a:t>
            </a:r>
            <a:endParaRPr lang="en-US" sz="3600"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458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F9647A19-CE42-5AB0-7704-EF6FCDCCDD58}"/>
              </a:ext>
            </a:extLst>
          </p:cNvPr>
          <p:cNvPicPr>
            <a:picLocks noChangeAspect="1"/>
          </p:cNvPicPr>
          <p:nvPr/>
        </p:nvPicPr>
        <p:blipFill rotWithShape="1">
          <a:blip r:embed="rId2"/>
          <a:srcRect l="36279" r="4817"/>
          <a:stretch/>
        </p:blipFill>
        <p:spPr>
          <a:xfrm>
            <a:off x="6781799" y="1714500"/>
            <a:ext cx="5410201" cy="5143500"/>
          </a:xfrm>
          <a:prstGeom prst="rect">
            <a:avLst/>
          </a:prstGeom>
        </p:spPr>
      </p:pic>
      <p:sp useBgFill="1">
        <p:nvSpPr>
          <p:cNvPr id="11" name="Rectangle 10">
            <a:extLst>
              <a:ext uri="{FF2B5EF4-FFF2-40B4-BE49-F238E27FC236}">
                <a16:creationId xmlns:a16="http://schemas.microsoft.com/office/drawing/2014/main" id="{E1ED8A68-A582-AC62-104E-E319E9DB3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5003A07-0C50-C970-502F-DE2067291197}"/>
              </a:ext>
            </a:extLst>
          </p:cNvPr>
          <p:cNvSpPr>
            <a:spLocks noGrp="1"/>
          </p:cNvSpPr>
          <p:nvPr>
            <p:ph type="title"/>
          </p:nvPr>
        </p:nvSpPr>
        <p:spPr>
          <a:xfrm>
            <a:off x="761801" y="250409"/>
            <a:ext cx="10222952" cy="1228299"/>
          </a:xfrm>
        </p:spPr>
        <p:txBody>
          <a:bodyPr>
            <a:normAutofit/>
          </a:bodyPr>
          <a:lstStyle/>
          <a:p>
            <a:r>
              <a:rPr lang="fi-FI" sz="4000" dirty="0"/>
              <a:t>Vesi</a:t>
            </a:r>
          </a:p>
        </p:txBody>
      </p:sp>
      <p:sp>
        <p:nvSpPr>
          <p:cNvPr id="3" name="Sisällön paikkamerkki 2">
            <a:extLst>
              <a:ext uri="{FF2B5EF4-FFF2-40B4-BE49-F238E27FC236}">
                <a16:creationId xmlns:a16="http://schemas.microsoft.com/office/drawing/2014/main" id="{7127D4AB-9FF0-BB8D-947B-332710383F67}"/>
              </a:ext>
            </a:extLst>
          </p:cNvPr>
          <p:cNvSpPr>
            <a:spLocks noGrp="1"/>
          </p:cNvSpPr>
          <p:nvPr>
            <p:ph idx="1"/>
          </p:nvPr>
        </p:nvSpPr>
        <p:spPr>
          <a:xfrm>
            <a:off x="761801" y="2183642"/>
            <a:ext cx="5334199" cy="4115018"/>
          </a:xfrm>
        </p:spPr>
        <p:txBody>
          <a:bodyPr anchor="ctr">
            <a:noAutofit/>
          </a:bodyPr>
          <a:lstStyle/>
          <a:p>
            <a:r>
              <a:rPr lang="en-US" sz="1600" dirty="0"/>
              <a:t>In the EU</a:t>
            </a:r>
          </a:p>
          <a:p>
            <a:pPr marL="0" indent="0">
              <a:buNone/>
            </a:pPr>
            <a:r>
              <a:rPr lang="en-US" sz="1600" dirty="0"/>
              <a:t>58 % of the EU population was affected by water scarcity in 2022</a:t>
            </a:r>
          </a:p>
          <a:p>
            <a:pPr marL="0" indent="0">
              <a:buNone/>
            </a:pPr>
            <a:r>
              <a:rPr lang="en-US" sz="1600" dirty="0"/>
              <a:t>42 % of EU territory was affected by water scarcity in 2022</a:t>
            </a:r>
          </a:p>
          <a:p>
            <a:pPr marL="0" indent="0">
              <a:buNone/>
            </a:pPr>
            <a:r>
              <a:rPr lang="en-US" sz="1600" dirty="0"/>
              <a:t>€2 to 9 billion cost of droughts each year</a:t>
            </a:r>
          </a:p>
          <a:p>
            <a:pPr marL="0" indent="0">
              <a:buNone/>
            </a:pPr>
            <a:endParaRPr lang="en-US" sz="1600" dirty="0"/>
          </a:p>
          <a:p>
            <a:pPr marL="0" indent="0">
              <a:buNone/>
            </a:pPr>
            <a:r>
              <a:rPr lang="fi-FI" sz="1600" dirty="0"/>
              <a:t>Vesirajoitukset vuonna 2022 koskivat 11 </a:t>
            </a:r>
            <a:r>
              <a:rPr lang="fi-FI" sz="1600" dirty="0" err="1"/>
              <a:t>euroopan</a:t>
            </a:r>
            <a:r>
              <a:rPr lang="fi-FI" sz="1600" dirty="0"/>
              <a:t> maata</a:t>
            </a:r>
          </a:p>
          <a:p>
            <a:pPr marL="0" indent="0">
              <a:buNone/>
            </a:pPr>
            <a:endParaRPr lang="fi-FI" sz="1600" dirty="0"/>
          </a:p>
          <a:p>
            <a:pPr marL="0" indent="0">
              <a:buNone/>
            </a:pPr>
            <a:r>
              <a:rPr lang="fi-FI" sz="1600" dirty="0"/>
              <a:t>Vesirajoitukset rajoittavat tiettyjä veden käyttöä, kuten nurmikon kastelua, autojen pesua, uima-altaiden täyttöä tai jalkakäytäväalueiden letkua. Rajoitukset voivat rajoittaa veden saatavuutta määrän ja/tai käyttöajan ja käyttötarkoituksen suhteen. Veden säännöstelyyn kuuluu yleensä tilapäinen vedensyötön keskeyttäminen tai paineen alentaminen alle sen, mikä vaaditaan riittävän veden saamiseen normaaleissa olosuhteissa. </a:t>
            </a:r>
          </a:p>
        </p:txBody>
      </p:sp>
    </p:spTree>
    <p:extLst>
      <p:ext uri="{BB962C8B-B14F-4D97-AF65-F5344CB8AC3E}">
        <p14:creationId xmlns:p14="http://schemas.microsoft.com/office/powerpoint/2010/main" val="4207323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Sisällön paikkamerkki 3">
            <a:extLst>
              <a:ext uri="{FF2B5EF4-FFF2-40B4-BE49-F238E27FC236}">
                <a16:creationId xmlns:a16="http://schemas.microsoft.com/office/drawing/2014/main" id="{14B737F7-6997-5CA0-40CC-9827854EB70B}"/>
              </a:ext>
            </a:extLst>
          </p:cNvPr>
          <p:cNvPicPr>
            <a:picLocks noGrp="1" noChangeAspect="1"/>
          </p:cNvPicPr>
          <p:nvPr>
            <p:ph idx="1"/>
          </p:nvPr>
        </p:nvPicPr>
        <p:blipFill rotWithShape="1">
          <a:blip r:embed="rId2"/>
          <a:srcRect t="133" b="6134"/>
          <a:stretch/>
        </p:blipFill>
        <p:spPr>
          <a:xfrm>
            <a:off x="20" y="1282"/>
            <a:ext cx="12191980" cy="6856718"/>
          </a:xfrm>
          <a:prstGeom prst="rect">
            <a:avLst/>
          </a:prstGeom>
        </p:spPr>
      </p:pic>
    </p:spTree>
    <p:extLst>
      <p:ext uri="{BB962C8B-B14F-4D97-AF65-F5344CB8AC3E}">
        <p14:creationId xmlns:p14="http://schemas.microsoft.com/office/powerpoint/2010/main" val="3172956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0407BD4-4970-5D24-B459-18F31B92886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7147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Sisällön paikkamerkki 3">
            <a:extLst>
              <a:ext uri="{FF2B5EF4-FFF2-40B4-BE49-F238E27FC236}">
                <a16:creationId xmlns:a16="http://schemas.microsoft.com/office/drawing/2014/main" id="{B32A48A6-1151-DE57-4EBA-2AD6E93F4B37}"/>
              </a:ext>
            </a:extLst>
          </p:cNvPr>
          <p:cNvPicPr>
            <a:picLocks noGrp="1" noChangeAspect="1"/>
          </p:cNvPicPr>
          <p:nvPr>
            <p:ph idx="1"/>
          </p:nvPr>
        </p:nvPicPr>
        <p:blipFill rotWithShape="1">
          <a:blip r:embed="rId2"/>
          <a:srcRect t="3401" b="12028"/>
          <a:stretch/>
        </p:blipFill>
        <p:spPr>
          <a:xfrm>
            <a:off x="20" y="1282"/>
            <a:ext cx="12191980" cy="6856718"/>
          </a:xfrm>
          <a:prstGeom prst="rect">
            <a:avLst/>
          </a:prstGeom>
        </p:spPr>
      </p:pic>
    </p:spTree>
    <p:extLst>
      <p:ext uri="{BB962C8B-B14F-4D97-AF65-F5344CB8AC3E}">
        <p14:creationId xmlns:p14="http://schemas.microsoft.com/office/powerpoint/2010/main" val="2688712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isällön paikkamerkki 3" descr="Kuva, joka sisältää kohteen piha-, kasvi, ruoho, puu&#10;&#10;Kuvaus luotu automaattisesti">
            <a:extLst>
              <a:ext uri="{FF2B5EF4-FFF2-40B4-BE49-F238E27FC236}">
                <a16:creationId xmlns:a16="http://schemas.microsoft.com/office/drawing/2014/main" id="{1B5CED91-31FB-A4AB-A3FC-F90C98699066}"/>
              </a:ext>
            </a:extLst>
          </p:cNvPr>
          <p:cNvPicPr>
            <a:picLocks noGrp="1" noChangeAspect="1"/>
          </p:cNvPicPr>
          <p:nvPr>
            <p:ph idx="1"/>
          </p:nvPr>
        </p:nvPicPr>
        <p:blipFill rotWithShape="1">
          <a:blip r:embed="rId2"/>
          <a:srcRect l="10521" r="-1" b="-1"/>
          <a:stretch/>
        </p:blipFill>
        <p:spPr>
          <a:xfrm>
            <a:off x="484632" y="484632"/>
            <a:ext cx="7034640" cy="5888737"/>
          </a:xfrm>
          <a:prstGeom prst="rect">
            <a:avLst/>
          </a:prstGeom>
        </p:spPr>
      </p:pic>
      <p:pic>
        <p:nvPicPr>
          <p:cNvPr id="5" name="Kuva 4">
            <a:extLst>
              <a:ext uri="{FF2B5EF4-FFF2-40B4-BE49-F238E27FC236}">
                <a16:creationId xmlns:a16="http://schemas.microsoft.com/office/drawing/2014/main" id="{2B2867E7-F015-E5D3-185D-99EC3D554A34}"/>
              </a:ext>
            </a:extLst>
          </p:cNvPr>
          <p:cNvPicPr>
            <a:picLocks noChangeAspect="1"/>
          </p:cNvPicPr>
          <p:nvPr/>
        </p:nvPicPr>
        <p:blipFill>
          <a:blip r:embed="rId3"/>
          <a:stretch>
            <a:fillRect/>
          </a:stretch>
        </p:blipFill>
        <p:spPr>
          <a:xfrm>
            <a:off x="7534655" y="484632"/>
            <a:ext cx="3930731" cy="5888737"/>
          </a:xfrm>
          <a:prstGeom prst="rect">
            <a:avLst/>
          </a:prstGeom>
        </p:spPr>
      </p:pic>
    </p:spTree>
    <p:extLst>
      <p:ext uri="{BB962C8B-B14F-4D97-AF65-F5344CB8AC3E}">
        <p14:creationId xmlns:p14="http://schemas.microsoft.com/office/powerpoint/2010/main" val="86974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21A1E0-640D-6346-558F-090DDE547FD6}"/>
              </a:ext>
            </a:extLst>
          </p:cNvPr>
          <p:cNvSpPr>
            <a:spLocks noGrp="1"/>
          </p:cNvSpPr>
          <p:nvPr>
            <p:ph type="title"/>
          </p:nvPr>
        </p:nvSpPr>
        <p:spPr>
          <a:xfrm>
            <a:off x="876694" y="741391"/>
            <a:ext cx="3549649" cy="1616203"/>
          </a:xfrm>
        </p:spPr>
        <p:txBody>
          <a:bodyPr anchor="b">
            <a:normAutofit/>
          </a:bodyPr>
          <a:lstStyle/>
          <a:p>
            <a:r>
              <a:rPr lang="fi-FI" sz="6600"/>
              <a:t>vesi</a:t>
            </a:r>
          </a:p>
        </p:txBody>
      </p:sp>
      <p:sp>
        <p:nvSpPr>
          <p:cNvPr id="21" name="Content Placeholder 7">
            <a:extLst>
              <a:ext uri="{FF2B5EF4-FFF2-40B4-BE49-F238E27FC236}">
                <a16:creationId xmlns:a16="http://schemas.microsoft.com/office/drawing/2014/main" id="{8782AA01-F440-C23E-ED5B-89A7EDCDC625}"/>
              </a:ext>
            </a:extLst>
          </p:cNvPr>
          <p:cNvSpPr>
            <a:spLocks noGrp="1"/>
          </p:cNvSpPr>
          <p:nvPr>
            <p:ph idx="1"/>
          </p:nvPr>
        </p:nvSpPr>
        <p:spPr>
          <a:xfrm>
            <a:off x="876693" y="2533476"/>
            <a:ext cx="3346964" cy="3447832"/>
          </a:xfrm>
        </p:spPr>
        <p:txBody>
          <a:bodyPr anchor="t">
            <a:normAutofit/>
          </a:bodyPr>
          <a:lstStyle/>
          <a:p>
            <a:endParaRPr lang="en-US" sz="2000"/>
          </a:p>
        </p:txBody>
      </p:sp>
      <p:pic>
        <p:nvPicPr>
          <p:cNvPr id="4" name="Sisällön paikkamerkki 3">
            <a:extLst>
              <a:ext uri="{FF2B5EF4-FFF2-40B4-BE49-F238E27FC236}">
                <a16:creationId xmlns:a16="http://schemas.microsoft.com/office/drawing/2014/main" id="{C7181E5A-1FA8-B40F-5EB7-D41D9D481C30}"/>
              </a:ext>
            </a:extLst>
          </p:cNvPr>
          <p:cNvPicPr>
            <a:picLocks noChangeAspect="1"/>
          </p:cNvPicPr>
          <p:nvPr/>
        </p:nvPicPr>
        <p:blipFill rotWithShape="1">
          <a:blip r:embed="rId2"/>
          <a:srcRect l="14516" r="9553"/>
          <a:stretch/>
        </p:blipFill>
        <p:spPr>
          <a:xfrm>
            <a:off x="5089243" y="877413"/>
            <a:ext cx="6222628" cy="5043096"/>
          </a:xfrm>
          <a:prstGeom prst="rect">
            <a:avLst/>
          </a:prstGeom>
        </p:spPr>
      </p:pic>
      <p:grpSp>
        <p:nvGrpSpPr>
          <p:cNvPr id="22" name="Group 10">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2" name="Rectangle 11">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2">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Kuva 4">
            <a:extLst>
              <a:ext uri="{FF2B5EF4-FFF2-40B4-BE49-F238E27FC236}">
                <a16:creationId xmlns:a16="http://schemas.microsoft.com/office/drawing/2014/main" id="{C6E92792-471D-121B-344C-D277976592C0}"/>
              </a:ext>
            </a:extLst>
          </p:cNvPr>
          <p:cNvPicPr>
            <a:picLocks noChangeAspect="1"/>
          </p:cNvPicPr>
          <p:nvPr/>
        </p:nvPicPr>
        <p:blipFill>
          <a:blip r:embed="rId3"/>
          <a:stretch>
            <a:fillRect/>
          </a:stretch>
        </p:blipFill>
        <p:spPr>
          <a:xfrm>
            <a:off x="0" y="889315"/>
            <a:ext cx="12192000" cy="5079370"/>
          </a:xfrm>
          <a:prstGeom prst="rect">
            <a:avLst/>
          </a:prstGeom>
        </p:spPr>
      </p:pic>
    </p:spTree>
    <p:extLst>
      <p:ext uri="{BB962C8B-B14F-4D97-AF65-F5344CB8AC3E}">
        <p14:creationId xmlns:p14="http://schemas.microsoft.com/office/powerpoint/2010/main" val="731026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a:extLst>
              <a:ext uri="{FF2B5EF4-FFF2-40B4-BE49-F238E27FC236}">
                <a16:creationId xmlns:a16="http://schemas.microsoft.com/office/drawing/2014/main" id="{2411E42D-2ED7-4FAD-9B2E-42D198C494C9}"/>
              </a:ext>
            </a:extLst>
          </p:cNvPr>
          <p:cNvPicPr>
            <a:picLocks noGrp="1" noChangeAspect="1"/>
          </p:cNvPicPr>
          <p:nvPr>
            <p:ph idx="1"/>
          </p:nvPr>
        </p:nvPicPr>
        <p:blipFill rotWithShape="1">
          <a:blip r:embed="rId2"/>
          <a:srcRect r="8556" b="1"/>
          <a:stretch/>
        </p:blipFill>
        <p:spPr>
          <a:xfrm>
            <a:off x="20" y="10"/>
            <a:ext cx="12191980" cy="6866290"/>
          </a:xfrm>
          <a:prstGeom prst="rect">
            <a:avLst/>
          </a:prstGeom>
        </p:spPr>
      </p:pic>
    </p:spTree>
    <p:extLst>
      <p:ext uri="{BB962C8B-B14F-4D97-AF65-F5344CB8AC3E}">
        <p14:creationId xmlns:p14="http://schemas.microsoft.com/office/powerpoint/2010/main" val="281972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a:extLst>
              <a:ext uri="{FF2B5EF4-FFF2-40B4-BE49-F238E27FC236}">
                <a16:creationId xmlns:a16="http://schemas.microsoft.com/office/drawing/2014/main" id="{D28630E6-8815-9E48-32E3-66031BA70B3E}"/>
              </a:ext>
            </a:extLst>
          </p:cNvPr>
          <p:cNvPicPr>
            <a:picLocks noGrp="1" noChangeAspect="1"/>
          </p:cNvPicPr>
          <p:nvPr>
            <p:ph idx="1"/>
          </p:nvPr>
        </p:nvPicPr>
        <p:blipFill rotWithShape="1">
          <a:blip r:embed="rId2"/>
          <a:srcRect b="22051"/>
          <a:stretch/>
        </p:blipFill>
        <p:spPr>
          <a:xfrm>
            <a:off x="20" y="10"/>
            <a:ext cx="12191980" cy="6866290"/>
          </a:xfrm>
          <a:prstGeom prst="rect">
            <a:avLst/>
          </a:prstGeom>
        </p:spPr>
      </p:pic>
    </p:spTree>
    <p:extLst>
      <p:ext uri="{BB962C8B-B14F-4D97-AF65-F5344CB8AC3E}">
        <p14:creationId xmlns:p14="http://schemas.microsoft.com/office/powerpoint/2010/main" val="2596073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descr="Kuva, joka sisältää kohteen ruoho, piha-, pyörä, rengas&#10;&#10;Kuvaus luotu automaattisesti">
            <a:extLst>
              <a:ext uri="{FF2B5EF4-FFF2-40B4-BE49-F238E27FC236}">
                <a16:creationId xmlns:a16="http://schemas.microsoft.com/office/drawing/2014/main" id="{E7AB5C8F-7C2D-7717-A8E0-2F7948A9C511}"/>
              </a:ext>
            </a:extLst>
          </p:cNvPr>
          <p:cNvPicPr>
            <a:picLocks noGrp="1" noChangeAspect="1"/>
          </p:cNvPicPr>
          <p:nvPr>
            <p:ph idx="1"/>
          </p:nvPr>
        </p:nvPicPr>
        <p:blipFill rotWithShape="1">
          <a:blip r:embed="rId2"/>
          <a:srcRect b="24909"/>
          <a:stretch/>
        </p:blipFill>
        <p:spPr>
          <a:xfrm>
            <a:off x="20" y="10"/>
            <a:ext cx="12191980" cy="6866290"/>
          </a:xfrm>
          <a:prstGeom prst="rect">
            <a:avLst/>
          </a:prstGeom>
        </p:spPr>
      </p:pic>
    </p:spTree>
    <p:extLst>
      <p:ext uri="{BB962C8B-B14F-4D97-AF65-F5344CB8AC3E}">
        <p14:creationId xmlns:p14="http://schemas.microsoft.com/office/powerpoint/2010/main" val="563428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26C1112B-BD0E-9D3F-2C75-0CBF57D2185B}"/>
              </a:ext>
            </a:extLst>
          </p:cNvPr>
          <p:cNvSpPr>
            <a:spLocks noGrp="1"/>
          </p:cNvSpPr>
          <p:nvPr>
            <p:ph type="title"/>
          </p:nvPr>
        </p:nvSpPr>
        <p:spPr>
          <a:xfrm>
            <a:off x="6657715" y="467271"/>
            <a:ext cx="4195674" cy="2052522"/>
          </a:xfrm>
        </p:spPr>
        <p:txBody>
          <a:bodyPr anchor="b">
            <a:normAutofit/>
          </a:bodyPr>
          <a:lstStyle/>
          <a:p>
            <a:r>
              <a:rPr lang="fi-FI" sz="5600" dirty="0"/>
              <a:t>Kiitos</a:t>
            </a:r>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a:extLst>
              <a:ext uri="{FF2B5EF4-FFF2-40B4-BE49-F238E27FC236}">
                <a16:creationId xmlns:a16="http://schemas.microsoft.com/office/drawing/2014/main" id="{480EC3D3-9EF2-297A-0C7A-C74ACFE82B0E}"/>
              </a:ext>
            </a:extLst>
          </p:cNvPr>
          <p:cNvPicPr>
            <a:picLocks noChangeAspect="1"/>
          </p:cNvPicPr>
          <p:nvPr/>
        </p:nvPicPr>
        <p:blipFill rotWithShape="1">
          <a:blip r:embed="rId2"/>
          <a:srcRect l="11716" r="-1"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7"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8" name="Content Placeholder 7">
            <a:extLst>
              <a:ext uri="{FF2B5EF4-FFF2-40B4-BE49-F238E27FC236}">
                <a16:creationId xmlns:a16="http://schemas.microsoft.com/office/drawing/2014/main" id="{CBD936F4-F70C-4C46-FE6F-DFBEA905FF8A}"/>
              </a:ext>
            </a:extLst>
          </p:cNvPr>
          <p:cNvSpPr>
            <a:spLocks noGrp="1"/>
          </p:cNvSpPr>
          <p:nvPr>
            <p:ph idx="1"/>
          </p:nvPr>
        </p:nvSpPr>
        <p:spPr>
          <a:xfrm>
            <a:off x="6657715" y="2990818"/>
            <a:ext cx="4195673" cy="2913872"/>
          </a:xfrm>
        </p:spPr>
        <p:txBody>
          <a:bodyPr anchor="t">
            <a:normAutofit/>
          </a:bodyPr>
          <a:lstStyle/>
          <a:p>
            <a:pPr marL="0" indent="0">
              <a:buNone/>
            </a:pPr>
            <a:r>
              <a:rPr lang="en-US" sz="4400" dirty="0" err="1">
                <a:solidFill>
                  <a:schemeClr val="tx1">
                    <a:alpha val="80000"/>
                  </a:schemeClr>
                </a:solidFill>
              </a:rPr>
              <a:t>Kyllä</a:t>
            </a:r>
            <a:r>
              <a:rPr lang="en-US" sz="4400" dirty="0">
                <a:solidFill>
                  <a:schemeClr val="tx1">
                    <a:alpha val="80000"/>
                  </a:schemeClr>
                </a:solidFill>
              </a:rPr>
              <a:t> </a:t>
            </a:r>
            <a:r>
              <a:rPr lang="en-US" sz="4400" dirty="0" err="1">
                <a:solidFill>
                  <a:schemeClr val="tx1">
                    <a:alpha val="80000"/>
                  </a:schemeClr>
                </a:solidFill>
              </a:rPr>
              <a:t>nurmikolle</a:t>
            </a:r>
            <a:r>
              <a:rPr lang="en-US" sz="4400" dirty="0">
                <a:solidFill>
                  <a:schemeClr val="tx1">
                    <a:alpha val="80000"/>
                  </a:schemeClr>
                </a:solidFill>
              </a:rPr>
              <a:t> on </a:t>
            </a:r>
            <a:r>
              <a:rPr lang="en-US" sz="4400" dirty="0" err="1">
                <a:solidFill>
                  <a:schemeClr val="tx1">
                    <a:alpha val="80000"/>
                  </a:schemeClr>
                </a:solidFill>
              </a:rPr>
              <a:t>vielä</a:t>
            </a:r>
            <a:r>
              <a:rPr lang="en-US" sz="4400" dirty="0">
                <a:solidFill>
                  <a:schemeClr val="tx1">
                    <a:alpha val="80000"/>
                  </a:schemeClr>
                </a:solidFill>
              </a:rPr>
              <a:t> </a:t>
            </a:r>
            <a:r>
              <a:rPr lang="en-US" sz="4400" dirty="0" err="1">
                <a:solidFill>
                  <a:schemeClr val="tx1">
                    <a:alpha val="80000"/>
                  </a:schemeClr>
                </a:solidFill>
              </a:rPr>
              <a:t>tulevaisuutta</a:t>
            </a:r>
            <a:endParaRPr lang="en-US" sz="4400" dirty="0">
              <a:solidFill>
                <a:schemeClr val="tx1">
                  <a:alpha val="80000"/>
                </a:schemeClr>
              </a:solidFill>
            </a:endParaRPr>
          </a:p>
          <a:p>
            <a:endParaRPr lang="en-US" sz="2000" dirty="0">
              <a:solidFill>
                <a:schemeClr val="tx1">
                  <a:alpha val="80000"/>
                </a:schemeClr>
              </a:solidFill>
            </a:endParaRPr>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81813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95</TotalTime>
  <Words>267</Words>
  <Application>Microsoft Office PowerPoint</Application>
  <PresentationFormat>Laajakuva</PresentationFormat>
  <Paragraphs>25</Paragraphs>
  <Slides>17</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17</vt:i4>
      </vt:variant>
    </vt:vector>
  </HeadingPairs>
  <TitlesOfParts>
    <vt:vector size="22" baseType="lpstr">
      <vt:lpstr>Aptos</vt:lpstr>
      <vt:lpstr>Aptos Display</vt:lpstr>
      <vt:lpstr>Arial</vt:lpstr>
      <vt:lpstr>Calibri</vt:lpstr>
      <vt:lpstr>Office-teema</vt:lpstr>
      <vt:lpstr>Nurmikko yksityisessä viherrakentamisessa</vt:lpstr>
      <vt:lpstr>Nurmikon historia</vt:lpstr>
      <vt:lpstr>Puutarha arkkitehtuuri</vt:lpstr>
      <vt:lpstr>Nurmi on edelleen status symoli</vt:lpstr>
      <vt:lpstr>Nurmen monet käyttömahdollisuudet</vt:lpstr>
      <vt:lpstr>PowerPoint-esitys</vt:lpstr>
      <vt:lpstr>Onko nurmikolla tulevaisuutta</vt:lpstr>
      <vt:lpstr>Vesi</vt:lpstr>
      <vt:lpstr>PowerPoint-esitys</vt:lpstr>
      <vt:lpstr>PowerPoint-esitys</vt:lpstr>
      <vt:lpstr>PowerPoint-esitys</vt:lpstr>
      <vt:lpstr>PowerPoint-esitys</vt:lpstr>
      <vt:lpstr>vesi</vt:lpstr>
      <vt:lpstr>PowerPoint-esitys</vt:lpstr>
      <vt:lpstr>PowerPoint-esitys</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Nurmikko yksityisessä viherrakentamisessa</dc:title>
  <dc:creator>Henrik Bos</dc:creator>
  <cp:lastModifiedBy>Henrik Bos</cp:lastModifiedBy>
  <cp:revision>1</cp:revision>
  <dcterms:created xsi:type="dcterms:W3CDTF">2024-01-30T15:21:12Z</dcterms:created>
  <dcterms:modified xsi:type="dcterms:W3CDTF">2024-01-30T16:56:55Z</dcterms:modified>
</cp:coreProperties>
</file>