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</p:sldMasterIdLst>
  <p:notesMasterIdLst>
    <p:notesMasterId r:id="rId31"/>
  </p:notesMasterIdLst>
  <p:sldIdLst>
    <p:sldId id="400" r:id="rId5"/>
    <p:sldId id="418" r:id="rId6"/>
    <p:sldId id="1310" r:id="rId7"/>
    <p:sldId id="1313" r:id="rId8"/>
    <p:sldId id="1327" r:id="rId9"/>
    <p:sldId id="1325" r:id="rId10"/>
    <p:sldId id="1315" r:id="rId11"/>
    <p:sldId id="1319" r:id="rId12"/>
    <p:sldId id="1314" r:id="rId13"/>
    <p:sldId id="1316" r:id="rId14"/>
    <p:sldId id="1317" r:id="rId15"/>
    <p:sldId id="383" r:id="rId16"/>
    <p:sldId id="1320" r:id="rId17"/>
    <p:sldId id="1322" r:id="rId18"/>
    <p:sldId id="1323" r:id="rId19"/>
    <p:sldId id="412" r:id="rId20"/>
    <p:sldId id="413" r:id="rId21"/>
    <p:sldId id="402" r:id="rId22"/>
    <p:sldId id="411" r:id="rId23"/>
    <p:sldId id="415" r:id="rId24"/>
    <p:sldId id="416" r:id="rId25"/>
    <p:sldId id="417" r:id="rId26"/>
    <p:sldId id="1324" r:id="rId27"/>
    <p:sldId id="262" r:id="rId28"/>
    <p:sldId id="264" r:id="rId29"/>
    <p:sldId id="1321" r:id="rId3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ka Stormi" initials="IS" lastIdx="2" clrIdx="0">
    <p:extLst>
      <p:ext uri="{19B8F6BF-5375-455C-9EA6-DF929625EA0E}">
        <p15:presenceInfo xmlns:p15="http://schemas.microsoft.com/office/powerpoint/2012/main" userId="S::inka1@hamk.fi::13f56250-4e48-40e1-a47e-217be8e8b404" providerId="AD"/>
      </p:ext>
    </p:extLst>
  </p:cmAuthor>
  <p:cmAuthor id="2" name="Merita Aronen" initials="MA" lastIdx="6" clrIdx="1">
    <p:extLst>
      <p:ext uri="{19B8F6BF-5375-455C-9EA6-DF929625EA0E}">
        <p15:presenceInfo xmlns:p15="http://schemas.microsoft.com/office/powerpoint/2012/main" userId="S::maronen@hamk.fi::3fd8ff7e-d508-4b73-bfda-f608db9749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12E"/>
    <a:srgbClr val="E1EFF5"/>
    <a:srgbClr val="002D3F"/>
    <a:srgbClr val="903F98"/>
    <a:srgbClr val="ABD1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E24692-6B06-49B5-B01B-3EFB92DC6BFA}" v="273" dt="2024-01-31T18:39:45.3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23" autoAdjust="0"/>
  </p:normalViewPr>
  <p:slideViewPr>
    <p:cSldViewPr snapToGrid="0">
      <p:cViewPr varScale="1">
        <p:scale>
          <a:sx n="106" d="100"/>
          <a:sy n="106" d="100"/>
        </p:scale>
        <p:origin x="792" y="114"/>
      </p:cViewPr>
      <p:guideLst/>
    </p:cSldViewPr>
  </p:slideViewPr>
  <p:outlineViewPr>
    <p:cViewPr>
      <p:scale>
        <a:sx n="33" d="100"/>
        <a:sy n="33" d="100"/>
      </p:scale>
      <p:origin x="0" y="-253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tahvonen\AppData\Local\Microsoft\Windows\INetCache\Content.Outlook\OORKTUFD\Lepaan%20niittykartoitus%202020-202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Kuvaajat!$A$3</c:f>
              <c:strCache>
                <c:ptCount val="1"/>
                <c:pt idx="0">
                  <c:v>A: massanvaihto (100 mm) + kylvö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Kuvaajat!$B$2:$F$2</c:f>
              <c:strCache>
                <c:ptCount val="5"/>
                <c:pt idx="0">
                  <c:v>5.-9.6.2020</c:v>
                </c:pt>
                <c:pt idx="1">
                  <c:v>8.-12.8.2020</c:v>
                </c:pt>
                <c:pt idx="2">
                  <c:v>19.-22.6.2021</c:v>
                </c:pt>
                <c:pt idx="3">
                  <c:v>28.-30.8.2021</c:v>
                </c:pt>
                <c:pt idx="4">
                  <c:v>23.-25.08.2023</c:v>
                </c:pt>
              </c:strCache>
            </c:strRef>
          </c:cat>
          <c:val>
            <c:numRef>
              <c:f>Kuvaajat!$B$3:$F$3</c:f>
              <c:numCache>
                <c:formatCode>General</c:formatCode>
                <c:ptCount val="5"/>
                <c:pt idx="0">
                  <c:v>5</c:v>
                </c:pt>
                <c:pt idx="1">
                  <c:v>11</c:v>
                </c:pt>
                <c:pt idx="2">
                  <c:v>6</c:v>
                </c:pt>
                <c:pt idx="3">
                  <c:v>10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1F-41FB-98F3-5CDE794996BA}"/>
            </c:ext>
          </c:extLst>
        </c:ser>
        <c:ser>
          <c:idx val="1"/>
          <c:order val="1"/>
          <c:tx>
            <c:strRef>
              <c:f>Kuvaajat!$A$4</c:f>
              <c:strCache>
                <c:ptCount val="1"/>
                <c:pt idx="0">
                  <c:v>B: Massanvaihto (100 mm) + matto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Kuvaajat!$B$2:$F$2</c:f>
              <c:strCache>
                <c:ptCount val="5"/>
                <c:pt idx="0">
                  <c:v>5.-9.6.2020</c:v>
                </c:pt>
                <c:pt idx="1">
                  <c:v>8.-12.8.2020</c:v>
                </c:pt>
                <c:pt idx="2">
                  <c:v>19.-22.6.2021</c:v>
                </c:pt>
                <c:pt idx="3">
                  <c:v>28.-30.8.2021</c:v>
                </c:pt>
                <c:pt idx="4">
                  <c:v>23.-25.08.2023</c:v>
                </c:pt>
              </c:strCache>
            </c:strRef>
          </c:cat>
          <c:val>
            <c:numRef>
              <c:f>Kuvaajat!$B$4:$F$4</c:f>
              <c:numCache>
                <c:formatCode>General</c:formatCode>
                <c:ptCount val="5"/>
                <c:pt idx="0">
                  <c:v>12</c:v>
                </c:pt>
                <c:pt idx="1">
                  <c:v>14</c:v>
                </c:pt>
                <c:pt idx="2">
                  <c:v>10</c:v>
                </c:pt>
                <c:pt idx="3">
                  <c:v>9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1F-41FB-98F3-5CDE794996BA}"/>
            </c:ext>
          </c:extLst>
        </c:ser>
        <c:ser>
          <c:idx val="2"/>
          <c:order val="2"/>
          <c:tx>
            <c:strRef>
              <c:f>Kuvaajat!$A$5</c:f>
              <c:strCache>
                <c:ptCount val="1"/>
                <c:pt idx="0">
                  <c:v>C: Laikkukylvö + välit hiekkapintaus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Kuvaajat!$B$2:$F$2</c:f>
              <c:strCache>
                <c:ptCount val="5"/>
                <c:pt idx="0">
                  <c:v>5.-9.6.2020</c:v>
                </c:pt>
                <c:pt idx="1">
                  <c:v>8.-12.8.2020</c:v>
                </c:pt>
                <c:pt idx="2">
                  <c:v>19.-22.6.2021</c:v>
                </c:pt>
                <c:pt idx="3">
                  <c:v>28.-30.8.2021</c:v>
                </c:pt>
                <c:pt idx="4">
                  <c:v>23.-25.08.2023</c:v>
                </c:pt>
              </c:strCache>
            </c:strRef>
          </c:cat>
          <c:val>
            <c:numRef>
              <c:f>Kuvaajat!$B$5:$F$5</c:f>
              <c:numCache>
                <c:formatCode>General</c:formatCode>
                <c:ptCount val="5"/>
                <c:pt idx="0">
                  <c:v>7</c:v>
                </c:pt>
                <c:pt idx="1">
                  <c:v>12</c:v>
                </c:pt>
                <c:pt idx="2">
                  <c:v>9</c:v>
                </c:pt>
                <c:pt idx="3">
                  <c:v>10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1F-41FB-98F3-5CDE794996BA}"/>
            </c:ext>
          </c:extLst>
        </c:ser>
        <c:ser>
          <c:idx val="3"/>
          <c:order val="3"/>
          <c:tx>
            <c:strRef>
              <c:f>Kuvaajat!$A$6</c:f>
              <c:strCache>
                <c:ptCount val="1"/>
                <c:pt idx="0">
                  <c:v>D: Hiekkapintaus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Kuvaajat!$B$2:$F$2</c:f>
              <c:strCache>
                <c:ptCount val="5"/>
                <c:pt idx="0">
                  <c:v>5.-9.6.2020</c:v>
                </c:pt>
                <c:pt idx="1">
                  <c:v>8.-12.8.2020</c:v>
                </c:pt>
                <c:pt idx="2">
                  <c:v>19.-22.6.2021</c:v>
                </c:pt>
                <c:pt idx="3">
                  <c:v>28.-30.8.2021</c:v>
                </c:pt>
                <c:pt idx="4">
                  <c:v>23.-25.08.2023</c:v>
                </c:pt>
              </c:strCache>
            </c:strRef>
          </c:cat>
          <c:val>
            <c:numRef>
              <c:f>Kuvaajat!$B$6:$F$6</c:f>
              <c:numCache>
                <c:formatCode>General</c:formatCode>
                <c:ptCount val="5"/>
                <c:pt idx="0">
                  <c:v>8</c:v>
                </c:pt>
                <c:pt idx="1">
                  <c:v>9</c:v>
                </c:pt>
                <c:pt idx="2">
                  <c:v>7</c:v>
                </c:pt>
                <c:pt idx="3">
                  <c:v>8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1F-41FB-98F3-5CDE794996BA}"/>
            </c:ext>
          </c:extLst>
        </c:ser>
        <c:ser>
          <c:idx val="4"/>
          <c:order val="4"/>
          <c:tx>
            <c:strRef>
              <c:f>Kuvaajat!$A$7</c:f>
              <c:strCache>
                <c:ptCount val="1"/>
                <c:pt idx="0">
                  <c:v>E: Vanha nurmikon pohja (ei muutoksia)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Kuvaajat!$B$2:$F$2</c:f>
              <c:strCache>
                <c:ptCount val="5"/>
                <c:pt idx="0">
                  <c:v>5.-9.6.2020</c:v>
                </c:pt>
                <c:pt idx="1">
                  <c:v>8.-12.8.2020</c:v>
                </c:pt>
                <c:pt idx="2">
                  <c:v>19.-22.6.2021</c:v>
                </c:pt>
                <c:pt idx="3">
                  <c:v>28.-30.8.2021</c:v>
                </c:pt>
                <c:pt idx="4">
                  <c:v>23.-25.08.2023</c:v>
                </c:pt>
              </c:strCache>
            </c:strRef>
          </c:cat>
          <c:val>
            <c:numRef>
              <c:f>Kuvaajat!$B$7:$F$7</c:f>
              <c:numCache>
                <c:formatCode>General</c:formatCode>
                <c:ptCount val="5"/>
                <c:pt idx="0">
                  <c:v>5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1F-41FB-98F3-5CDE794996BA}"/>
            </c:ext>
          </c:extLst>
        </c:ser>
        <c:ser>
          <c:idx val="5"/>
          <c:order val="5"/>
          <c:tx>
            <c:strRef>
              <c:f>Kuvaajat!$A$8</c:f>
              <c:strCache>
                <c:ptCount val="1"/>
                <c:pt idx="0">
                  <c:v>F: Vanha nurmikon pohja (ei muutoksia, hoidetaan normaalin nurmikon tavoin)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Kuvaajat!$B$2:$F$2</c:f>
              <c:strCache>
                <c:ptCount val="5"/>
                <c:pt idx="0">
                  <c:v>5.-9.6.2020</c:v>
                </c:pt>
                <c:pt idx="1">
                  <c:v>8.-12.8.2020</c:v>
                </c:pt>
                <c:pt idx="2">
                  <c:v>19.-22.6.2021</c:v>
                </c:pt>
                <c:pt idx="3">
                  <c:v>28.-30.8.2021</c:v>
                </c:pt>
                <c:pt idx="4">
                  <c:v>23.-25.08.2023</c:v>
                </c:pt>
              </c:strCache>
            </c:strRef>
          </c:cat>
          <c:val>
            <c:numRef>
              <c:f>Kuvaajat!$B$8:$F$8</c:f>
              <c:numCache>
                <c:formatCode>General</c:formatCode>
                <c:ptCount val="5"/>
                <c:pt idx="0">
                  <c:v>12</c:v>
                </c:pt>
                <c:pt idx="1">
                  <c:v>8</c:v>
                </c:pt>
                <c:pt idx="2">
                  <c:v>6</c:v>
                </c:pt>
                <c:pt idx="3">
                  <c:v>9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B1F-41FB-98F3-5CDE794996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97670047"/>
        <c:axId val="1106933951"/>
      </c:barChart>
      <c:catAx>
        <c:axId val="1097670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06933951"/>
        <c:crosses val="autoZero"/>
        <c:auto val="1"/>
        <c:lblAlgn val="ctr"/>
        <c:lblOffset val="100"/>
        <c:noMultiLvlLbl val="0"/>
      </c:catAx>
      <c:valAx>
        <c:axId val="11069339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0976700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6FD38-F535-4100-8CBC-B5EEC313CA48}" type="datetimeFigureOut">
              <a:rPr lang="fi-FI" smtClean="0"/>
              <a:t>1.2.2024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B127E2-97AA-4059-9CB4-D0C507C221F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9844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B127E2-97AA-4059-9CB4-D0C507C221FB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0217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8CE2C-7719-47ED-9795-8A8F11BEB45B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5047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2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2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2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11" Type="http://schemas.openxmlformats.org/officeDocument/2006/relationships/image" Target="../media/image6.svg"/><Relationship Id="rId5" Type="http://schemas.openxmlformats.org/officeDocument/2006/relationships/image" Target="../media/image22.svg"/><Relationship Id="rId10" Type="http://schemas.openxmlformats.org/officeDocument/2006/relationships/image" Target="../media/image5.png"/><Relationship Id="rId4" Type="http://schemas.openxmlformats.org/officeDocument/2006/relationships/image" Target="../media/image21.png"/><Relationship Id="rId9" Type="http://schemas.openxmlformats.org/officeDocument/2006/relationships/image" Target="../media/image8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2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 – tumm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 descr="HAMK – Hämeen ammattikorkeakoulu">
            <a:extLst>
              <a:ext uri="{FF2B5EF4-FFF2-40B4-BE49-F238E27FC236}">
                <a16:creationId xmlns:a16="http://schemas.microsoft.com/office/drawing/2014/main" id="{D80A1C54-A902-2130-7395-E07D3C657D9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51231" y="271774"/>
            <a:ext cx="3644091" cy="13882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933D3A-4207-9488-55A8-500D30F29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435" y="1870030"/>
            <a:ext cx="6124432" cy="3125608"/>
          </a:xfrm>
        </p:spPr>
        <p:txBody>
          <a:bodyPr anchor="ctr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pic>
        <p:nvPicPr>
          <p:cNvPr id="4" name="Kuva 2" descr="RUN EU – Regional University Network, European University">
            <a:extLst>
              <a:ext uri="{FF2B5EF4-FFF2-40B4-BE49-F238E27FC236}">
                <a16:creationId xmlns:a16="http://schemas.microsoft.com/office/drawing/2014/main" id="{79D23AB6-277A-52C9-FCF2-7E12C6E9C86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897849" y="212097"/>
            <a:ext cx="1757035" cy="1215917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053D5C9-52DA-A8C4-41D6-4A652EAE1B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5435" y="5367082"/>
            <a:ext cx="2516188" cy="102711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400"/>
              </a:spcAft>
              <a:buClrTx/>
              <a:buSzTx/>
              <a:buFont typeface="System Font Regular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2B8B8F1-2FA3-1190-AD8C-EF93AC9A92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38696" y="5367082"/>
            <a:ext cx="2516188" cy="102711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400"/>
              </a:spcAft>
              <a:buClrTx/>
              <a:buSzTx/>
              <a:buFont typeface="System Font Regular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8287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 – vaale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014960B-D229-CFAD-379B-EE4F481E4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435" y="1870030"/>
            <a:ext cx="6124432" cy="3125608"/>
          </a:xfrm>
        </p:spPr>
        <p:txBody>
          <a:bodyPr anchor="ctr"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pic>
        <p:nvPicPr>
          <p:cNvPr id="11" name="Graphic 10" descr="HAMK – Hämeen ammattikorkeakoulu">
            <a:extLst>
              <a:ext uri="{FF2B5EF4-FFF2-40B4-BE49-F238E27FC236}">
                <a16:creationId xmlns:a16="http://schemas.microsoft.com/office/drawing/2014/main" id="{FA02E98C-1C9B-DE42-9EAD-28F1CDEF509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51231" y="271774"/>
            <a:ext cx="3644091" cy="1388225"/>
          </a:xfrm>
          <a:prstGeom prst="rect">
            <a:avLst/>
          </a:prstGeom>
        </p:spPr>
      </p:pic>
      <p:pic>
        <p:nvPicPr>
          <p:cNvPr id="14" name="Kuva 2" descr="RUN EU – Regional University Network, European University">
            <a:extLst>
              <a:ext uri="{FF2B5EF4-FFF2-40B4-BE49-F238E27FC236}">
                <a16:creationId xmlns:a16="http://schemas.microsoft.com/office/drawing/2014/main" id="{CA4B3400-5540-3DEA-41DD-B578251334A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895323" y="212097"/>
            <a:ext cx="1759562" cy="1217667"/>
          </a:xfrm>
          <a:prstGeom prst="rect">
            <a:avLst/>
          </a:prstGeom>
        </p:spPr>
      </p:pic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42E48E6C-31EA-376C-654E-CA84FD10C1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5435" y="5367082"/>
            <a:ext cx="2516188" cy="102711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400"/>
              </a:spcAft>
              <a:buClrTx/>
              <a:buSzTx/>
              <a:buFont typeface="System Font Regular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0B555A34-9557-A17F-6AD9-2FF63FACA4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38696" y="5367082"/>
            <a:ext cx="2516188" cy="102711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400"/>
              </a:spcAft>
              <a:buClrTx/>
              <a:buSzTx/>
              <a:buFont typeface="System Font Regular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9753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26269" y="1041400"/>
            <a:ext cx="4631531" cy="2387600"/>
          </a:xfrm>
        </p:spPr>
        <p:txBody>
          <a:bodyPr anchor="b">
            <a:normAutofit/>
          </a:bodyPr>
          <a:lstStyle>
            <a:lvl1pPr algn="l"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626269" y="3521075"/>
            <a:ext cx="4631531" cy="2679284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9886392-8660-4EAF-A6DA-F6F879DE47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fi-FI" dirty="0"/>
          </a:p>
        </p:txBody>
      </p:sp>
      <p:pic>
        <p:nvPicPr>
          <p:cNvPr id="10" name="Kuva 2">
            <a:extLst>
              <a:ext uri="{FF2B5EF4-FFF2-40B4-BE49-F238E27FC236}">
                <a16:creationId xmlns:a16="http://schemas.microsoft.com/office/drawing/2014/main" id="{C7A61C57-8C1D-594C-6C98-E227E6C67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942034" y="123580"/>
            <a:ext cx="1134936" cy="78540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87836E86-10FE-6934-DA58-9A322A76E4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05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26269" y="1041400"/>
            <a:ext cx="4631531" cy="2387600"/>
          </a:xfrm>
        </p:spPr>
        <p:txBody>
          <a:bodyPr anchor="b">
            <a:normAutofit/>
          </a:bodyPr>
          <a:lstStyle>
            <a:lvl1pPr algn="l"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626269" y="3521075"/>
            <a:ext cx="4631531" cy="2679284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9886392-8660-4EAF-A6DA-F6F879DE47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fi-FI" dirty="0"/>
          </a:p>
        </p:txBody>
      </p:sp>
      <p:pic>
        <p:nvPicPr>
          <p:cNvPr id="8" name="Kuva 2">
            <a:extLst>
              <a:ext uri="{FF2B5EF4-FFF2-40B4-BE49-F238E27FC236}">
                <a16:creationId xmlns:a16="http://schemas.microsoft.com/office/drawing/2014/main" id="{79648436-825A-5FF2-1937-B15ABCF7F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942034" y="123580"/>
            <a:ext cx="1134936" cy="78540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EA30916-174B-2DCE-9888-C3F2B0632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248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53582" y="847614"/>
            <a:ext cx="10260000" cy="1217707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53582" y="2200258"/>
            <a:ext cx="10260000" cy="37191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pic>
        <p:nvPicPr>
          <p:cNvPr id="4" name="Kuva 2">
            <a:extLst>
              <a:ext uri="{FF2B5EF4-FFF2-40B4-BE49-F238E27FC236}">
                <a16:creationId xmlns:a16="http://schemas.microsoft.com/office/drawing/2014/main" id="{128C4059-A9F0-7DEC-B0DA-7E3D6032E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942034" y="123580"/>
            <a:ext cx="1134936" cy="785408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477B025-50EB-6502-ED34-E12D7EE5A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55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- Grafiik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4A8B7464-65B1-666F-89CD-C846F634B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53582" y="847614"/>
            <a:ext cx="10260000" cy="1217707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53582" y="2200258"/>
            <a:ext cx="10260000" cy="37191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pic>
        <p:nvPicPr>
          <p:cNvPr id="6" name="Kuva 2">
            <a:extLst>
              <a:ext uri="{FF2B5EF4-FFF2-40B4-BE49-F238E27FC236}">
                <a16:creationId xmlns:a16="http://schemas.microsoft.com/office/drawing/2014/main" id="{73257BE3-0AF7-6ED3-518D-876D4B65D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42034" y="123580"/>
            <a:ext cx="1134936" cy="78540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8D1FDA3-3C63-1A81-DCC0-8A8234DA0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49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oikealla kuva vasemmalla – grafiik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350DFC79-282A-6464-6A3F-E6F8896DE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35F366-CB27-4601-87F8-E0FA3542B4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096000" cy="6857999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en-US" dirty="0"/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A3B84327-C75F-A0AE-967C-E79681561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937" y="676405"/>
            <a:ext cx="4674603" cy="1985141"/>
          </a:xfrm>
        </p:spPr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1524F951-7FD8-2468-5C87-93350318652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81937" y="2899107"/>
            <a:ext cx="4674603" cy="3646155"/>
          </a:xfrm>
        </p:spPr>
        <p:txBody>
          <a:bodyPr/>
          <a:lstStyle>
            <a:lvl2pPr>
              <a:spcBef>
                <a:spcPts val="0"/>
              </a:spcBef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94833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oikealla 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981937" y="676405"/>
            <a:ext cx="4674603" cy="1985141"/>
          </a:xfrm>
        </p:spPr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Sisällön paikkamerkki 2"/>
          <p:cNvSpPr>
            <a:spLocks noGrp="1"/>
          </p:cNvSpPr>
          <p:nvPr>
            <p:ph idx="13"/>
          </p:nvPr>
        </p:nvSpPr>
        <p:spPr>
          <a:xfrm>
            <a:off x="6981937" y="2899107"/>
            <a:ext cx="4674603" cy="36461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35F366-CB27-4601-87F8-E0FA3542B4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096000" cy="6857999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741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oikealla kuva vasemmalla – tumma  – Grafiikk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382DED1-34F5-48F3-3473-83AEE107C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981937" y="676405"/>
            <a:ext cx="4674603" cy="1985141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Sisällön paikkamerkki 2"/>
          <p:cNvSpPr>
            <a:spLocks noGrp="1"/>
          </p:cNvSpPr>
          <p:nvPr>
            <p:ph idx="13"/>
          </p:nvPr>
        </p:nvSpPr>
        <p:spPr>
          <a:xfrm>
            <a:off x="6981937" y="2899107"/>
            <a:ext cx="4674603" cy="364615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35F366-CB27-4601-87F8-E0FA3542B4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096000" cy="6857999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285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 oikealla kuva vasemmalla – tumm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981937" y="676405"/>
            <a:ext cx="4674603" cy="1985141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Sisällön paikkamerkki 2"/>
          <p:cNvSpPr>
            <a:spLocks noGrp="1"/>
          </p:cNvSpPr>
          <p:nvPr>
            <p:ph idx="13"/>
          </p:nvPr>
        </p:nvSpPr>
        <p:spPr>
          <a:xfrm>
            <a:off x="6981937" y="2899107"/>
            <a:ext cx="4674603" cy="364615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35F366-CB27-4601-87F8-E0FA3542B4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096000" cy="6857999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01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vasemmalla kuva oikella – Grafiik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FC437BB1-9519-B896-787B-48FFE8F64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E2107D0-8658-4288-A7E7-FF16D782641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fi-FI" dirty="0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7997924B-C694-4443-9052-AB424E10C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198" y="847615"/>
            <a:ext cx="4674602" cy="1813932"/>
          </a:xfrm>
        </p:spPr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D10633A4-2EBD-43D9-A4C3-AF4159C07F8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3198" y="2899107"/>
            <a:ext cx="4674602" cy="364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pic>
        <p:nvPicPr>
          <p:cNvPr id="7" name="Kuva 2">
            <a:extLst>
              <a:ext uri="{FF2B5EF4-FFF2-40B4-BE49-F238E27FC236}">
                <a16:creationId xmlns:a16="http://schemas.microsoft.com/office/drawing/2014/main" id="{C79E3A65-E412-FA8B-3D1F-825380CB5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42034" y="123580"/>
            <a:ext cx="1134936" cy="78540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E050B85-5222-9CD5-D161-7E9C8DEC9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4463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vasemmalla kuva oik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E2107D0-8658-4288-A7E7-FF16D782641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fi-FI" dirty="0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7997924B-C694-4443-9052-AB424E10C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198" y="847615"/>
            <a:ext cx="4674602" cy="1813932"/>
          </a:xfrm>
        </p:spPr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D10633A4-2EBD-43D9-A4C3-AF4159C07F8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3198" y="2899107"/>
            <a:ext cx="4674602" cy="364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pic>
        <p:nvPicPr>
          <p:cNvPr id="4" name="Kuva 2">
            <a:extLst>
              <a:ext uri="{FF2B5EF4-FFF2-40B4-BE49-F238E27FC236}">
                <a16:creationId xmlns:a16="http://schemas.microsoft.com/office/drawing/2014/main" id="{EB8A3E03-43A2-BB27-8779-063785EBC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942034" y="123580"/>
            <a:ext cx="1134936" cy="785408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0F3B1D1-920E-BFF4-AA4D-AA44200F8B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18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vasemmalla kuva oikella – tumma  – Grafiikk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74105601-3089-9DD0-6D0C-45BF741F8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E2107D0-8658-4288-A7E7-FF16D782641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fi-FI" dirty="0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7997924B-C694-4443-9052-AB424E10C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198" y="847615"/>
            <a:ext cx="4674602" cy="1813932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D10633A4-2EBD-43D9-A4C3-AF4159C07F8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3198" y="2899107"/>
            <a:ext cx="4674602" cy="3621040"/>
          </a:xfrm>
        </p:spPr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pic>
        <p:nvPicPr>
          <p:cNvPr id="6" name="Kuva 2">
            <a:extLst>
              <a:ext uri="{FF2B5EF4-FFF2-40B4-BE49-F238E27FC236}">
                <a16:creationId xmlns:a16="http://schemas.microsoft.com/office/drawing/2014/main" id="{F55B62D5-70B1-A09D-22CE-7C9464555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42034" y="123580"/>
            <a:ext cx="1134936" cy="78540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15A00A4B-6D07-9FB6-1B13-145E0AB06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207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 vasemmalla kuva oikella – tumm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E2107D0-8658-4288-A7E7-FF16D782641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fi-FI" dirty="0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7997924B-C694-4443-9052-AB424E10C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198" y="847615"/>
            <a:ext cx="4674602" cy="1813932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D10633A4-2EBD-43D9-A4C3-AF4159C07F8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3198" y="2899107"/>
            <a:ext cx="4674602" cy="3621040"/>
          </a:xfrm>
        </p:spPr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pic>
        <p:nvPicPr>
          <p:cNvPr id="6" name="Kuva 2">
            <a:extLst>
              <a:ext uri="{FF2B5EF4-FFF2-40B4-BE49-F238E27FC236}">
                <a16:creationId xmlns:a16="http://schemas.microsoft.com/office/drawing/2014/main" id="{9E0E32CA-FEF4-B74A-2649-F3E8762AA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942034" y="123580"/>
            <a:ext cx="1134936" cy="78540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DDFF155-D47C-F5BF-C1E8-1EF35C6FC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871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vasemmalla päällekkäiset kortit oik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FC437BB1-9519-B896-787B-48FFE8F64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06BB400-053E-D1A0-5676-7138A0C8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5810" y="4689523"/>
            <a:ext cx="5222992" cy="1849929"/>
          </a:xfrm>
          <a:prstGeom prst="roundRect">
            <a:avLst>
              <a:gd name="adj" fmla="val 6358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2053697-FC18-3B35-8F3C-072B5DB59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5810" y="2633791"/>
            <a:ext cx="5222992" cy="1849929"/>
          </a:xfrm>
          <a:prstGeom prst="roundRect">
            <a:avLst>
              <a:gd name="adj" fmla="val 6358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CCE06BD-E752-5EC8-3F92-CCA8676FEB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5810" y="578059"/>
            <a:ext cx="5222992" cy="1849929"/>
          </a:xfrm>
          <a:prstGeom prst="roundRect">
            <a:avLst>
              <a:gd name="adj" fmla="val 6358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Otsikko 1">
            <a:extLst>
              <a:ext uri="{FF2B5EF4-FFF2-40B4-BE49-F238E27FC236}">
                <a16:creationId xmlns:a16="http://schemas.microsoft.com/office/drawing/2014/main" id="{E5FCE2BA-8A45-0EB0-4104-6FDC51B32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198" y="1932135"/>
            <a:ext cx="4674602" cy="1813932"/>
          </a:xfrm>
        </p:spPr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9" name="Sisällön paikkamerkki 2">
            <a:extLst>
              <a:ext uri="{FF2B5EF4-FFF2-40B4-BE49-F238E27FC236}">
                <a16:creationId xmlns:a16="http://schemas.microsoft.com/office/drawing/2014/main" id="{241CC300-DDD1-C4DC-6E4A-99CED6F2B04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3198" y="3983627"/>
            <a:ext cx="4674602" cy="2539474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4" name="Kortin kuva 1">
            <a:extLst>
              <a:ext uri="{FF2B5EF4-FFF2-40B4-BE49-F238E27FC236}">
                <a16:creationId xmlns:a16="http://schemas.microsoft.com/office/drawing/2014/main" id="{2D6F0985-6F02-3A9E-2B60-73ED4977132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86513" y="577358"/>
            <a:ext cx="1913050" cy="1849930"/>
          </a:xfrm>
          <a:custGeom>
            <a:avLst/>
            <a:gdLst>
              <a:gd name="connsiteX0" fmla="*/ 99491 w 1913050"/>
              <a:gd name="connsiteY0" fmla="*/ 0 h 1849930"/>
              <a:gd name="connsiteX1" fmla="*/ 518987 w 1913050"/>
              <a:gd name="connsiteY1" fmla="*/ 0 h 1849930"/>
              <a:gd name="connsiteX2" fmla="*/ 1445405 w 1913050"/>
              <a:gd name="connsiteY2" fmla="*/ 0 h 1849930"/>
              <a:gd name="connsiteX3" fmla="*/ 1913050 w 1913050"/>
              <a:gd name="connsiteY3" fmla="*/ 0 h 1849930"/>
              <a:gd name="connsiteX4" fmla="*/ 1913050 w 1913050"/>
              <a:gd name="connsiteY4" fmla="*/ 1849930 h 1849930"/>
              <a:gd name="connsiteX5" fmla="*/ 1445405 w 1913050"/>
              <a:gd name="connsiteY5" fmla="*/ 1849930 h 1849930"/>
              <a:gd name="connsiteX6" fmla="*/ 518987 w 1913050"/>
              <a:gd name="connsiteY6" fmla="*/ 1849930 h 1849930"/>
              <a:gd name="connsiteX7" fmla="*/ 99491 w 1913050"/>
              <a:gd name="connsiteY7" fmla="*/ 1849930 h 1849930"/>
              <a:gd name="connsiteX8" fmla="*/ 0 w 1913050"/>
              <a:gd name="connsiteY8" fmla="*/ 1750439 h 1849930"/>
              <a:gd name="connsiteX9" fmla="*/ 0 w 1913050"/>
              <a:gd name="connsiteY9" fmla="*/ 99491 h 1849930"/>
              <a:gd name="connsiteX10" fmla="*/ 99491 w 1913050"/>
              <a:gd name="connsiteY10" fmla="*/ 0 h 184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3050" h="1849930">
                <a:moveTo>
                  <a:pt x="99491" y="0"/>
                </a:moveTo>
                <a:lnTo>
                  <a:pt x="518987" y="0"/>
                </a:lnTo>
                <a:lnTo>
                  <a:pt x="1445405" y="0"/>
                </a:lnTo>
                <a:lnTo>
                  <a:pt x="1913050" y="0"/>
                </a:lnTo>
                <a:lnTo>
                  <a:pt x="1913050" y="1849930"/>
                </a:lnTo>
                <a:lnTo>
                  <a:pt x="1445405" y="1849930"/>
                </a:lnTo>
                <a:lnTo>
                  <a:pt x="518987" y="1849930"/>
                </a:lnTo>
                <a:lnTo>
                  <a:pt x="99491" y="1849930"/>
                </a:lnTo>
                <a:cubicBezTo>
                  <a:pt x="44544" y="1849930"/>
                  <a:pt x="0" y="1805386"/>
                  <a:pt x="0" y="1750439"/>
                </a:cubicBezTo>
                <a:lnTo>
                  <a:pt x="0" y="99491"/>
                </a:lnTo>
                <a:cubicBezTo>
                  <a:pt x="0" y="44544"/>
                  <a:pt x="44544" y="0"/>
                  <a:pt x="99491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400"/>
              </a:spcAft>
              <a:buClrTx/>
              <a:buSzTx/>
              <a:buFont typeface="System Font Regular"/>
              <a:buNone/>
              <a:tabLst/>
              <a:defRPr/>
            </a:pPr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fi-FI" dirty="0"/>
          </a:p>
        </p:txBody>
      </p:sp>
      <p:sp>
        <p:nvSpPr>
          <p:cNvPr id="32" name="Kortin tekstin paikkamerkintä 1">
            <a:extLst>
              <a:ext uri="{FF2B5EF4-FFF2-40B4-BE49-F238E27FC236}">
                <a16:creationId xmlns:a16="http://schemas.microsoft.com/office/drawing/2014/main" id="{FB5060B0-4FB6-BB7D-489E-9FEDA55CE01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14607" y="577850"/>
            <a:ext cx="3094781" cy="1849438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text styles</a:t>
            </a:r>
          </a:p>
        </p:txBody>
      </p:sp>
      <p:sp>
        <p:nvSpPr>
          <p:cNvPr id="26" name="Kortin kuva 2">
            <a:extLst>
              <a:ext uri="{FF2B5EF4-FFF2-40B4-BE49-F238E27FC236}">
                <a16:creationId xmlns:a16="http://schemas.microsoft.com/office/drawing/2014/main" id="{3CC58731-9B1B-EFCD-0E86-1BC020F33B1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86513" y="2638694"/>
            <a:ext cx="1913050" cy="1849930"/>
          </a:xfrm>
          <a:custGeom>
            <a:avLst/>
            <a:gdLst>
              <a:gd name="connsiteX0" fmla="*/ 99491 w 1913050"/>
              <a:gd name="connsiteY0" fmla="*/ 0 h 1849930"/>
              <a:gd name="connsiteX1" fmla="*/ 518987 w 1913050"/>
              <a:gd name="connsiteY1" fmla="*/ 0 h 1849930"/>
              <a:gd name="connsiteX2" fmla="*/ 1445405 w 1913050"/>
              <a:gd name="connsiteY2" fmla="*/ 0 h 1849930"/>
              <a:gd name="connsiteX3" fmla="*/ 1913050 w 1913050"/>
              <a:gd name="connsiteY3" fmla="*/ 0 h 1849930"/>
              <a:gd name="connsiteX4" fmla="*/ 1913050 w 1913050"/>
              <a:gd name="connsiteY4" fmla="*/ 1849930 h 1849930"/>
              <a:gd name="connsiteX5" fmla="*/ 1445405 w 1913050"/>
              <a:gd name="connsiteY5" fmla="*/ 1849930 h 1849930"/>
              <a:gd name="connsiteX6" fmla="*/ 518987 w 1913050"/>
              <a:gd name="connsiteY6" fmla="*/ 1849930 h 1849930"/>
              <a:gd name="connsiteX7" fmla="*/ 99491 w 1913050"/>
              <a:gd name="connsiteY7" fmla="*/ 1849930 h 1849930"/>
              <a:gd name="connsiteX8" fmla="*/ 0 w 1913050"/>
              <a:gd name="connsiteY8" fmla="*/ 1750439 h 1849930"/>
              <a:gd name="connsiteX9" fmla="*/ 0 w 1913050"/>
              <a:gd name="connsiteY9" fmla="*/ 99491 h 1849930"/>
              <a:gd name="connsiteX10" fmla="*/ 99491 w 1913050"/>
              <a:gd name="connsiteY10" fmla="*/ 0 h 184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3050" h="1849930">
                <a:moveTo>
                  <a:pt x="99491" y="0"/>
                </a:moveTo>
                <a:lnTo>
                  <a:pt x="518987" y="0"/>
                </a:lnTo>
                <a:lnTo>
                  <a:pt x="1445405" y="0"/>
                </a:lnTo>
                <a:lnTo>
                  <a:pt x="1913050" y="0"/>
                </a:lnTo>
                <a:lnTo>
                  <a:pt x="1913050" y="1849930"/>
                </a:lnTo>
                <a:lnTo>
                  <a:pt x="1445405" y="1849930"/>
                </a:lnTo>
                <a:lnTo>
                  <a:pt x="518987" y="1849930"/>
                </a:lnTo>
                <a:lnTo>
                  <a:pt x="99491" y="1849930"/>
                </a:lnTo>
                <a:cubicBezTo>
                  <a:pt x="44544" y="1849930"/>
                  <a:pt x="0" y="1805386"/>
                  <a:pt x="0" y="1750439"/>
                </a:cubicBezTo>
                <a:lnTo>
                  <a:pt x="0" y="99491"/>
                </a:lnTo>
                <a:cubicBezTo>
                  <a:pt x="0" y="44544"/>
                  <a:pt x="44544" y="0"/>
                  <a:pt x="99491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400"/>
              </a:spcAft>
              <a:buClrTx/>
              <a:buSzTx/>
              <a:buFont typeface="System Font Regular"/>
              <a:buNone/>
              <a:tabLst/>
              <a:defRPr/>
            </a:pPr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fi-FI" dirty="0"/>
          </a:p>
        </p:txBody>
      </p:sp>
      <p:sp>
        <p:nvSpPr>
          <p:cNvPr id="33" name="Kortin tekstin paikkamerkintä 2">
            <a:extLst>
              <a:ext uri="{FF2B5EF4-FFF2-40B4-BE49-F238E27FC236}">
                <a16:creationId xmlns:a16="http://schemas.microsoft.com/office/drawing/2014/main" id="{00E446CD-4DD4-4E78-F202-93D2FC09A0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14607" y="2629934"/>
            <a:ext cx="3094781" cy="1849438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text styles</a:t>
            </a:r>
          </a:p>
        </p:txBody>
      </p:sp>
      <p:sp>
        <p:nvSpPr>
          <p:cNvPr id="27" name="Kortin kuva 3">
            <a:extLst>
              <a:ext uri="{FF2B5EF4-FFF2-40B4-BE49-F238E27FC236}">
                <a16:creationId xmlns:a16="http://schemas.microsoft.com/office/drawing/2014/main" id="{40F0D2C4-9783-E39D-58EC-F425F2738E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86513" y="4687627"/>
            <a:ext cx="1913050" cy="1849930"/>
          </a:xfrm>
          <a:custGeom>
            <a:avLst/>
            <a:gdLst>
              <a:gd name="connsiteX0" fmla="*/ 99491 w 1913050"/>
              <a:gd name="connsiteY0" fmla="*/ 0 h 1849930"/>
              <a:gd name="connsiteX1" fmla="*/ 518987 w 1913050"/>
              <a:gd name="connsiteY1" fmla="*/ 0 h 1849930"/>
              <a:gd name="connsiteX2" fmla="*/ 1445405 w 1913050"/>
              <a:gd name="connsiteY2" fmla="*/ 0 h 1849930"/>
              <a:gd name="connsiteX3" fmla="*/ 1913050 w 1913050"/>
              <a:gd name="connsiteY3" fmla="*/ 0 h 1849930"/>
              <a:gd name="connsiteX4" fmla="*/ 1913050 w 1913050"/>
              <a:gd name="connsiteY4" fmla="*/ 1849930 h 1849930"/>
              <a:gd name="connsiteX5" fmla="*/ 1445405 w 1913050"/>
              <a:gd name="connsiteY5" fmla="*/ 1849930 h 1849930"/>
              <a:gd name="connsiteX6" fmla="*/ 518987 w 1913050"/>
              <a:gd name="connsiteY6" fmla="*/ 1849930 h 1849930"/>
              <a:gd name="connsiteX7" fmla="*/ 99491 w 1913050"/>
              <a:gd name="connsiteY7" fmla="*/ 1849930 h 1849930"/>
              <a:gd name="connsiteX8" fmla="*/ 0 w 1913050"/>
              <a:gd name="connsiteY8" fmla="*/ 1750439 h 1849930"/>
              <a:gd name="connsiteX9" fmla="*/ 0 w 1913050"/>
              <a:gd name="connsiteY9" fmla="*/ 99491 h 1849930"/>
              <a:gd name="connsiteX10" fmla="*/ 99491 w 1913050"/>
              <a:gd name="connsiteY10" fmla="*/ 0 h 184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3050" h="1849930">
                <a:moveTo>
                  <a:pt x="99491" y="0"/>
                </a:moveTo>
                <a:lnTo>
                  <a:pt x="518987" y="0"/>
                </a:lnTo>
                <a:lnTo>
                  <a:pt x="1445405" y="0"/>
                </a:lnTo>
                <a:lnTo>
                  <a:pt x="1913050" y="0"/>
                </a:lnTo>
                <a:lnTo>
                  <a:pt x="1913050" y="1849930"/>
                </a:lnTo>
                <a:lnTo>
                  <a:pt x="1445405" y="1849930"/>
                </a:lnTo>
                <a:lnTo>
                  <a:pt x="518987" y="1849930"/>
                </a:lnTo>
                <a:lnTo>
                  <a:pt x="99491" y="1849930"/>
                </a:lnTo>
                <a:cubicBezTo>
                  <a:pt x="44544" y="1849930"/>
                  <a:pt x="0" y="1805386"/>
                  <a:pt x="0" y="1750439"/>
                </a:cubicBezTo>
                <a:lnTo>
                  <a:pt x="0" y="99491"/>
                </a:lnTo>
                <a:cubicBezTo>
                  <a:pt x="0" y="44544"/>
                  <a:pt x="44544" y="0"/>
                  <a:pt x="99491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400"/>
              </a:spcAft>
              <a:buClrTx/>
              <a:buSzTx/>
              <a:buFont typeface="System Font Regular"/>
              <a:buNone/>
              <a:tabLst/>
              <a:defRPr/>
            </a:pPr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fi-FI" dirty="0"/>
          </a:p>
        </p:txBody>
      </p:sp>
      <p:sp>
        <p:nvSpPr>
          <p:cNvPr id="34" name="Kortin tekstin paikkamerkintä 3">
            <a:extLst>
              <a:ext uri="{FF2B5EF4-FFF2-40B4-BE49-F238E27FC236}">
                <a16:creationId xmlns:a16="http://schemas.microsoft.com/office/drawing/2014/main" id="{913D0762-E55A-2958-05E4-69B5BE95E1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14607" y="4692651"/>
            <a:ext cx="3094781" cy="1849438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text styles</a:t>
            </a:r>
          </a:p>
        </p:txBody>
      </p:sp>
      <p:pic>
        <p:nvPicPr>
          <p:cNvPr id="37" name="Kuva 2">
            <a:extLst>
              <a:ext uri="{FF2B5EF4-FFF2-40B4-BE49-F238E27FC236}">
                <a16:creationId xmlns:a16="http://schemas.microsoft.com/office/drawing/2014/main" id="{A13A54A0-63B0-DB20-D4F8-6E248ED9D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42034" y="123580"/>
            <a:ext cx="1134936" cy="785408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129BE7CA-F993-2448-31B9-1A202A8FC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23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 vasemmalla päällekkäiset kortit oikell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FC437BB1-9519-B896-787B-48FFE8F64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06BB400-053E-D1A0-5676-7138A0C8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5810" y="4689523"/>
            <a:ext cx="5222992" cy="1849929"/>
          </a:xfrm>
          <a:prstGeom prst="roundRect">
            <a:avLst>
              <a:gd name="adj" fmla="val 635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2053697-FC18-3B35-8F3C-072B5DB59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5810" y="2633791"/>
            <a:ext cx="5222992" cy="1849929"/>
          </a:xfrm>
          <a:prstGeom prst="roundRect">
            <a:avLst>
              <a:gd name="adj" fmla="val 635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CCE06BD-E752-5EC8-3F92-CCA8676FEB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5810" y="578059"/>
            <a:ext cx="5222992" cy="1849929"/>
          </a:xfrm>
          <a:prstGeom prst="roundRect">
            <a:avLst>
              <a:gd name="adj" fmla="val 635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Otsikko 1">
            <a:extLst>
              <a:ext uri="{FF2B5EF4-FFF2-40B4-BE49-F238E27FC236}">
                <a16:creationId xmlns:a16="http://schemas.microsoft.com/office/drawing/2014/main" id="{E5FCE2BA-8A45-0EB0-4104-6FDC51B32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198" y="1932135"/>
            <a:ext cx="4674602" cy="1813932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9" name="Sisällön paikkamerkki 1">
            <a:extLst>
              <a:ext uri="{FF2B5EF4-FFF2-40B4-BE49-F238E27FC236}">
                <a16:creationId xmlns:a16="http://schemas.microsoft.com/office/drawing/2014/main" id="{241CC300-DDD1-C4DC-6E4A-99CED6F2B04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3198" y="3983627"/>
            <a:ext cx="4674602" cy="253947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4" name="Kortin kuva 1">
            <a:extLst>
              <a:ext uri="{FF2B5EF4-FFF2-40B4-BE49-F238E27FC236}">
                <a16:creationId xmlns:a16="http://schemas.microsoft.com/office/drawing/2014/main" id="{2D6F0985-6F02-3A9E-2B60-73ED4977132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86513" y="577358"/>
            <a:ext cx="1913050" cy="1849930"/>
          </a:xfrm>
          <a:custGeom>
            <a:avLst/>
            <a:gdLst>
              <a:gd name="connsiteX0" fmla="*/ 99491 w 1913050"/>
              <a:gd name="connsiteY0" fmla="*/ 0 h 1849930"/>
              <a:gd name="connsiteX1" fmla="*/ 518987 w 1913050"/>
              <a:gd name="connsiteY1" fmla="*/ 0 h 1849930"/>
              <a:gd name="connsiteX2" fmla="*/ 1445405 w 1913050"/>
              <a:gd name="connsiteY2" fmla="*/ 0 h 1849930"/>
              <a:gd name="connsiteX3" fmla="*/ 1913050 w 1913050"/>
              <a:gd name="connsiteY3" fmla="*/ 0 h 1849930"/>
              <a:gd name="connsiteX4" fmla="*/ 1913050 w 1913050"/>
              <a:gd name="connsiteY4" fmla="*/ 1849930 h 1849930"/>
              <a:gd name="connsiteX5" fmla="*/ 1445405 w 1913050"/>
              <a:gd name="connsiteY5" fmla="*/ 1849930 h 1849930"/>
              <a:gd name="connsiteX6" fmla="*/ 518987 w 1913050"/>
              <a:gd name="connsiteY6" fmla="*/ 1849930 h 1849930"/>
              <a:gd name="connsiteX7" fmla="*/ 99491 w 1913050"/>
              <a:gd name="connsiteY7" fmla="*/ 1849930 h 1849930"/>
              <a:gd name="connsiteX8" fmla="*/ 0 w 1913050"/>
              <a:gd name="connsiteY8" fmla="*/ 1750439 h 1849930"/>
              <a:gd name="connsiteX9" fmla="*/ 0 w 1913050"/>
              <a:gd name="connsiteY9" fmla="*/ 99491 h 1849930"/>
              <a:gd name="connsiteX10" fmla="*/ 99491 w 1913050"/>
              <a:gd name="connsiteY10" fmla="*/ 0 h 184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3050" h="1849930">
                <a:moveTo>
                  <a:pt x="99491" y="0"/>
                </a:moveTo>
                <a:lnTo>
                  <a:pt x="518987" y="0"/>
                </a:lnTo>
                <a:lnTo>
                  <a:pt x="1445405" y="0"/>
                </a:lnTo>
                <a:lnTo>
                  <a:pt x="1913050" y="0"/>
                </a:lnTo>
                <a:lnTo>
                  <a:pt x="1913050" y="1849930"/>
                </a:lnTo>
                <a:lnTo>
                  <a:pt x="1445405" y="1849930"/>
                </a:lnTo>
                <a:lnTo>
                  <a:pt x="518987" y="1849930"/>
                </a:lnTo>
                <a:lnTo>
                  <a:pt x="99491" y="1849930"/>
                </a:lnTo>
                <a:cubicBezTo>
                  <a:pt x="44544" y="1849930"/>
                  <a:pt x="0" y="1805386"/>
                  <a:pt x="0" y="1750439"/>
                </a:cubicBezTo>
                <a:lnTo>
                  <a:pt x="0" y="99491"/>
                </a:lnTo>
                <a:cubicBezTo>
                  <a:pt x="0" y="44544"/>
                  <a:pt x="44544" y="0"/>
                  <a:pt x="99491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400"/>
              </a:spcAft>
              <a:buClrTx/>
              <a:buSzTx/>
              <a:buFont typeface="System Font Regular"/>
              <a:buNone/>
              <a:tabLst/>
              <a:defRPr/>
            </a:pPr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fi-FI" dirty="0"/>
          </a:p>
        </p:txBody>
      </p:sp>
      <p:sp>
        <p:nvSpPr>
          <p:cNvPr id="32" name="Kortin tekstin paikkamerkintä 1">
            <a:extLst>
              <a:ext uri="{FF2B5EF4-FFF2-40B4-BE49-F238E27FC236}">
                <a16:creationId xmlns:a16="http://schemas.microsoft.com/office/drawing/2014/main" id="{FB5060B0-4FB6-BB7D-489E-9FEDA55CE01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14607" y="577850"/>
            <a:ext cx="3094781" cy="1849438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text styles</a:t>
            </a:r>
          </a:p>
        </p:txBody>
      </p:sp>
      <p:sp>
        <p:nvSpPr>
          <p:cNvPr id="26" name="Kortin kuva 2">
            <a:extLst>
              <a:ext uri="{FF2B5EF4-FFF2-40B4-BE49-F238E27FC236}">
                <a16:creationId xmlns:a16="http://schemas.microsoft.com/office/drawing/2014/main" id="{3CC58731-9B1B-EFCD-0E86-1BC020F33B1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86513" y="2638694"/>
            <a:ext cx="1913050" cy="1849930"/>
          </a:xfrm>
          <a:custGeom>
            <a:avLst/>
            <a:gdLst>
              <a:gd name="connsiteX0" fmla="*/ 99491 w 1913050"/>
              <a:gd name="connsiteY0" fmla="*/ 0 h 1849930"/>
              <a:gd name="connsiteX1" fmla="*/ 518987 w 1913050"/>
              <a:gd name="connsiteY1" fmla="*/ 0 h 1849930"/>
              <a:gd name="connsiteX2" fmla="*/ 1445405 w 1913050"/>
              <a:gd name="connsiteY2" fmla="*/ 0 h 1849930"/>
              <a:gd name="connsiteX3" fmla="*/ 1913050 w 1913050"/>
              <a:gd name="connsiteY3" fmla="*/ 0 h 1849930"/>
              <a:gd name="connsiteX4" fmla="*/ 1913050 w 1913050"/>
              <a:gd name="connsiteY4" fmla="*/ 1849930 h 1849930"/>
              <a:gd name="connsiteX5" fmla="*/ 1445405 w 1913050"/>
              <a:gd name="connsiteY5" fmla="*/ 1849930 h 1849930"/>
              <a:gd name="connsiteX6" fmla="*/ 518987 w 1913050"/>
              <a:gd name="connsiteY6" fmla="*/ 1849930 h 1849930"/>
              <a:gd name="connsiteX7" fmla="*/ 99491 w 1913050"/>
              <a:gd name="connsiteY7" fmla="*/ 1849930 h 1849930"/>
              <a:gd name="connsiteX8" fmla="*/ 0 w 1913050"/>
              <a:gd name="connsiteY8" fmla="*/ 1750439 h 1849930"/>
              <a:gd name="connsiteX9" fmla="*/ 0 w 1913050"/>
              <a:gd name="connsiteY9" fmla="*/ 99491 h 1849930"/>
              <a:gd name="connsiteX10" fmla="*/ 99491 w 1913050"/>
              <a:gd name="connsiteY10" fmla="*/ 0 h 184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3050" h="1849930">
                <a:moveTo>
                  <a:pt x="99491" y="0"/>
                </a:moveTo>
                <a:lnTo>
                  <a:pt x="518987" y="0"/>
                </a:lnTo>
                <a:lnTo>
                  <a:pt x="1445405" y="0"/>
                </a:lnTo>
                <a:lnTo>
                  <a:pt x="1913050" y="0"/>
                </a:lnTo>
                <a:lnTo>
                  <a:pt x="1913050" y="1849930"/>
                </a:lnTo>
                <a:lnTo>
                  <a:pt x="1445405" y="1849930"/>
                </a:lnTo>
                <a:lnTo>
                  <a:pt x="518987" y="1849930"/>
                </a:lnTo>
                <a:lnTo>
                  <a:pt x="99491" y="1849930"/>
                </a:lnTo>
                <a:cubicBezTo>
                  <a:pt x="44544" y="1849930"/>
                  <a:pt x="0" y="1805386"/>
                  <a:pt x="0" y="1750439"/>
                </a:cubicBezTo>
                <a:lnTo>
                  <a:pt x="0" y="99491"/>
                </a:lnTo>
                <a:cubicBezTo>
                  <a:pt x="0" y="44544"/>
                  <a:pt x="44544" y="0"/>
                  <a:pt x="99491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400"/>
              </a:spcAft>
              <a:buClrTx/>
              <a:buSzTx/>
              <a:buFont typeface="System Font Regular"/>
              <a:buNone/>
              <a:tabLst/>
              <a:defRPr/>
            </a:pPr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fi-FI" dirty="0"/>
          </a:p>
        </p:txBody>
      </p:sp>
      <p:sp>
        <p:nvSpPr>
          <p:cNvPr id="33" name="Kortin tekstin paikkamerkintä 2">
            <a:extLst>
              <a:ext uri="{FF2B5EF4-FFF2-40B4-BE49-F238E27FC236}">
                <a16:creationId xmlns:a16="http://schemas.microsoft.com/office/drawing/2014/main" id="{00E446CD-4DD4-4E78-F202-93D2FC09A0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14607" y="2629934"/>
            <a:ext cx="3094781" cy="1849438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text styles</a:t>
            </a:r>
          </a:p>
        </p:txBody>
      </p:sp>
      <p:sp>
        <p:nvSpPr>
          <p:cNvPr id="27" name="Kortin kuva 3">
            <a:extLst>
              <a:ext uri="{FF2B5EF4-FFF2-40B4-BE49-F238E27FC236}">
                <a16:creationId xmlns:a16="http://schemas.microsoft.com/office/drawing/2014/main" id="{40F0D2C4-9783-E39D-58EC-F425F2738E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86513" y="4687627"/>
            <a:ext cx="1913050" cy="1849930"/>
          </a:xfrm>
          <a:custGeom>
            <a:avLst/>
            <a:gdLst>
              <a:gd name="connsiteX0" fmla="*/ 99491 w 1913050"/>
              <a:gd name="connsiteY0" fmla="*/ 0 h 1849930"/>
              <a:gd name="connsiteX1" fmla="*/ 518987 w 1913050"/>
              <a:gd name="connsiteY1" fmla="*/ 0 h 1849930"/>
              <a:gd name="connsiteX2" fmla="*/ 1445405 w 1913050"/>
              <a:gd name="connsiteY2" fmla="*/ 0 h 1849930"/>
              <a:gd name="connsiteX3" fmla="*/ 1913050 w 1913050"/>
              <a:gd name="connsiteY3" fmla="*/ 0 h 1849930"/>
              <a:gd name="connsiteX4" fmla="*/ 1913050 w 1913050"/>
              <a:gd name="connsiteY4" fmla="*/ 1849930 h 1849930"/>
              <a:gd name="connsiteX5" fmla="*/ 1445405 w 1913050"/>
              <a:gd name="connsiteY5" fmla="*/ 1849930 h 1849930"/>
              <a:gd name="connsiteX6" fmla="*/ 518987 w 1913050"/>
              <a:gd name="connsiteY6" fmla="*/ 1849930 h 1849930"/>
              <a:gd name="connsiteX7" fmla="*/ 99491 w 1913050"/>
              <a:gd name="connsiteY7" fmla="*/ 1849930 h 1849930"/>
              <a:gd name="connsiteX8" fmla="*/ 0 w 1913050"/>
              <a:gd name="connsiteY8" fmla="*/ 1750439 h 1849930"/>
              <a:gd name="connsiteX9" fmla="*/ 0 w 1913050"/>
              <a:gd name="connsiteY9" fmla="*/ 99491 h 1849930"/>
              <a:gd name="connsiteX10" fmla="*/ 99491 w 1913050"/>
              <a:gd name="connsiteY10" fmla="*/ 0 h 184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3050" h="1849930">
                <a:moveTo>
                  <a:pt x="99491" y="0"/>
                </a:moveTo>
                <a:lnTo>
                  <a:pt x="518987" y="0"/>
                </a:lnTo>
                <a:lnTo>
                  <a:pt x="1445405" y="0"/>
                </a:lnTo>
                <a:lnTo>
                  <a:pt x="1913050" y="0"/>
                </a:lnTo>
                <a:lnTo>
                  <a:pt x="1913050" y="1849930"/>
                </a:lnTo>
                <a:lnTo>
                  <a:pt x="1445405" y="1849930"/>
                </a:lnTo>
                <a:lnTo>
                  <a:pt x="518987" y="1849930"/>
                </a:lnTo>
                <a:lnTo>
                  <a:pt x="99491" y="1849930"/>
                </a:lnTo>
                <a:cubicBezTo>
                  <a:pt x="44544" y="1849930"/>
                  <a:pt x="0" y="1805386"/>
                  <a:pt x="0" y="1750439"/>
                </a:cubicBezTo>
                <a:lnTo>
                  <a:pt x="0" y="99491"/>
                </a:lnTo>
                <a:cubicBezTo>
                  <a:pt x="0" y="44544"/>
                  <a:pt x="44544" y="0"/>
                  <a:pt x="99491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400"/>
              </a:spcAft>
              <a:buClrTx/>
              <a:buSzTx/>
              <a:buFont typeface="System Font Regular"/>
              <a:buNone/>
              <a:tabLst/>
              <a:defRPr/>
            </a:pPr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fi-FI" dirty="0"/>
          </a:p>
        </p:txBody>
      </p:sp>
      <p:sp>
        <p:nvSpPr>
          <p:cNvPr id="34" name="Kortin tekstin paikkamerkintä 3">
            <a:extLst>
              <a:ext uri="{FF2B5EF4-FFF2-40B4-BE49-F238E27FC236}">
                <a16:creationId xmlns:a16="http://schemas.microsoft.com/office/drawing/2014/main" id="{913D0762-E55A-2958-05E4-69B5BE95E1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14607" y="4692651"/>
            <a:ext cx="3094781" cy="1849438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text styles</a:t>
            </a:r>
          </a:p>
        </p:txBody>
      </p:sp>
      <p:pic>
        <p:nvPicPr>
          <p:cNvPr id="6" name="Kuva 2">
            <a:extLst>
              <a:ext uri="{FF2B5EF4-FFF2-40B4-BE49-F238E27FC236}">
                <a16:creationId xmlns:a16="http://schemas.microsoft.com/office/drawing/2014/main" id="{CA237002-B1A8-142B-4C6A-B332FBC9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42034" y="123580"/>
            <a:ext cx="1134936" cy="78540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CDA0ABE-2405-D33F-8972-4C39232E3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0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6000" y="1246874"/>
            <a:ext cx="102600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6000" y="4126599"/>
            <a:ext cx="102600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Kuva 2">
            <a:extLst>
              <a:ext uri="{FF2B5EF4-FFF2-40B4-BE49-F238E27FC236}">
                <a16:creationId xmlns:a16="http://schemas.microsoft.com/office/drawing/2014/main" id="{8E74C3FD-9DCD-9D2C-CB48-3F22E83CAC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942034" y="123580"/>
            <a:ext cx="1134936" cy="78540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CEE9353-8D7A-767E-DF89-AD042BEBF5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943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 / Nosto – vaale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58EB635C-9F0C-11A6-E79E-1CC5C3051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371" t="14782" r="12246" b="42294"/>
          <a:stretch/>
        </p:blipFill>
        <p:spPr>
          <a:xfrm>
            <a:off x="2911642" y="0"/>
            <a:ext cx="9280358" cy="6858000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AB8F0596-148F-3D54-5E87-6FB23D31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000" y="1246874"/>
            <a:ext cx="10260000" cy="2852737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15CF0E4E-E0C3-AAD1-B987-131389E47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6000" y="4126599"/>
            <a:ext cx="102600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Kuva 2">
            <a:extLst>
              <a:ext uri="{FF2B5EF4-FFF2-40B4-BE49-F238E27FC236}">
                <a16:creationId xmlns:a16="http://schemas.microsoft.com/office/drawing/2014/main" id="{BDD97EC4-A33F-C8FA-9AC8-3A47A7764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42034" y="123580"/>
            <a:ext cx="1134936" cy="78540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8DA243B-B22B-1F49-AC26-70BEB0E34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375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 / Nosto – tumm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58EB635C-9F0C-11A6-E79E-1CC5C3051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371" t="37126" r="12246" b="19950"/>
          <a:stretch/>
        </p:blipFill>
        <p:spPr>
          <a:xfrm>
            <a:off x="2911642" y="0"/>
            <a:ext cx="9280358" cy="6858000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AB8F0596-148F-3D54-5E87-6FB23D31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000" y="1246874"/>
            <a:ext cx="10260000" cy="2852737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15CF0E4E-E0C3-AAD1-B987-131389E47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6000" y="4126599"/>
            <a:ext cx="102600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49EDFF7-339F-05FB-D59A-71516A668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42034" y="123580"/>
            <a:ext cx="1134936" cy="78540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5C88B9D-C1C4-D05F-8A76-DA57E78E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7466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86000" y="2304162"/>
            <a:ext cx="5040000" cy="4177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966000" y="2304162"/>
            <a:ext cx="5040000" cy="4177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6000" y="843662"/>
            <a:ext cx="102600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pic>
        <p:nvPicPr>
          <p:cNvPr id="7" name="Kuva 2">
            <a:extLst>
              <a:ext uri="{FF2B5EF4-FFF2-40B4-BE49-F238E27FC236}">
                <a16:creationId xmlns:a16="http://schemas.microsoft.com/office/drawing/2014/main" id="{19B82103-7FAC-A572-FD1C-332AF46B6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942034" y="123580"/>
            <a:ext cx="1134936" cy="78540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A8A717D-C907-5CC6-DA4E-5422F0ECE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6762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orttitausta –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3000" y="4121733"/>
            <a:ext cx="11286000" cy="6627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3000" y="4919452"/>
            <a:ext cx="5544000" cy="149520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37483" y="4919452"/>
            <a:ext cx="5544000" cy="149520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73989F9-EAD0-F780-5991-397FDF221DA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4115188"/>
          </a:xfrm>
          <a:custGeom>
            <a:avLst/>
            <a:gdLst>
              <a:gd name="connsiteX0" fmla="*/ 0 w 12192000"/>
              <a:gd name="connsiteY0" fmla="*/ 0 h 4115188"/>
              <a:gd name="connsiteX1" fmla="*/ 12192000 w 12192000"/>
              <a:gd name="connsiteY1" fmla="*/ 0 h 4115188"/>
              <a:gd name="connsiteX2" fmla="*/ 12192000 w 12192000"/>
              <a:gd name="connsiteY2" fmla="*/ 4115188 h 4115188"/>
              <a:gd name="connsiteX3" fmla="*/ 11990721 w 12192000"/>
              <a:gd name="connsiteY3" fmla="*/ 3913909 h 4115188"/>
              <a:gd name="connsiteX4" fmla="*/ 201279 w 12192000"/>
              <a:gd name="connsiteY4" fmla="*/ 3913909 h 4115188"/>
              <a:gd name="connsiteX5" fmla="*/ 0 w 12192000"/>
              <a:gd name="connsiteY5" fmla="*/ 4115188 h 4115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4115188">
                <a:moveTo>
                  <a:pt x="0" y="0"/>
                </a:moveTo>
                <a:lnTo>
                  <a:pt x="12192000" y="0"/>
                </a:lnTo>
                <a:lnTo>
                  <a:pt x="12192000" y="4115188"/>
                </a:lnTo>
                <a:cubicBezTo>
                  <a:pt x="12192000" y="4004025"/>
                  <a:pt x="12101884" y="3913909"/>
                  <a:pt x="11990721" y="3913909"/>
                </a:cubicBezTo>
                <a:lnTo>
                  <a:pt x="201279" y="3913909"/>
                </a:lnTo>
                <a:cubicBezTo>
                  <a:pt x="90116" y="3913909"/>
                  <a:pt x="0" y="4004025"/>
                  <a:pt x="0" y="411518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04057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rttitausta – kaksi palstaa – tumm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3000" y="4121733"/>
            <a:ext cx="11286000" cy="66278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3000" y="4919452"/>
            <a:ext cx="5544000" cy="149520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37483" y="4919452"/>
            <a:ext cx="5544000" cy="1495203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73989F9-EAD0-F780-5991-397FDF221DA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4115188"/>
          </a:xfrm>
          <a:custGeom>
            <a:avLst/>
            <a:gdLst>
              <a:gd name="connsiteX0" fmla="*/ 0 w 12192000"/>
              <a:gd name="connsiteY0" fmla="*/ 0 h 4115188"/>
              <a:gd name="connsiteX1" fmla="*/ 12192000 w 12192000"/>
              <a:gd name="connsiteY1" fmla="*/ 0 h 4115188"/>
              <a:gd name="connsiteX2" fmla="*/ 12192000 w 12192000"/>
              <a:gd name="connsiteY2" fmla="*/ 4115188 h 4115188"/>
              <a:gd name="connsiteX3" fmla="*/ 11990721 w 12192000"/>
              <a:gd name="connsiteY3" fmla="*/ 3913909 h 4115188"/>
              <a:gd name="connsiteX4" fmla="*/ 201279 w 12192000"/>
              <a:gd name="connsiteY4" fmla="*/ 3913909 h 4115188"/>
              <a:gd name="connsiteX5" fmla="*/ 0 w 12192000"/>
              <a:gd name="connsiteY5" fmla="*/ 4115188 h 4115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4115188">
                <a:moveTo>
                  <a:pt x="0" y="0"/>
                </a:moveTo>
                <a:lnTo>
                  <a:pt x="12192000" y="0"/>
                </a:lnTo>
                <a:lnTo>
                  <a:pt x="12192000" y="4115188"/>
                </a:lnTo>
                <a:cubicBezTo>
                  <a:pt x="12192000" y="4004025"/>
                  <a:pt x="12101884" y="3913909"/>
                  <a:pt x="11990721" y="3913909"/>
                </a:cubicBezTo>
                <a:lnTo>
                  <a:pt x="201279" y="3913909"/>
                </a:lnTo>
                <a:cubicBezTo>
                  <a:pt x="90116" y="3913909"/>
                  <a:pt x="0" y="4004025"/>
                  <a:pt x="0" y="411518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880067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sisältökohdetta kuv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794D89F-B0D3-9DA0-6B53-35F75FA54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098" y="852797"/>
            <a:ext cx="10260000" cy="132556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58" name="Picture Placeholder 1">
            <a:extLst>
              <a:ext uri="{FF2B5EF4-FFF2-40B4-BE49-F238E27FC236}">
                <a16:creationId xmlns:a16="http://schemas.microsoft.com/office/drawing/2014/main" id="{07B75C7A-9DBC-66EF-356F-857882EF0B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6689" y="2596602"/>
            <a:ext cx="1239837" cy="123983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Add picture</a:t>
            </a:r>
            <a:endParaRPr lang="fi-FI" dirty="0"/>
          </a:p>
        </p:txBody>
      </p:sp>
      <p:sp>
        <p:nvSpPr>
          <p:cNvPr id="89" name="Subtitle Placeholder 1">
            <a:extLst>
              <a:ext uri="{FF2B5EF4-FFF2-40B4-BE49-F238E27FC236}">
                <a16:creationId xmlns:a16="http://schemas.microsoft.com/office/drawing/2014/main" id="{BD46FC81-AB58-C609-62EE-C4561E27449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40733" y="2550812"/>
            <a:ext cx="2179736" cy="654062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400">
                <a:latin typeface="+mj-lt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67" name="Text Placeholder 1">
            <a:extLst>
              <a:ext uri="{FF2B5EF4-FFF2-40B4-BE49-F238E27FC236}">
                <a16:creationId xmlns:a16="http://schemas.microsoft.com/office/drawing/2014/main" id="{FCDAF4DD-3993-D951-6297-AA197DA8324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40733" y="3227171"/>
            <a:ext cx="2179736" cy="90487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Picture Placeholder 56">
            <a:extLst>
              <a:ext uri="{FF2B5EF4-FFF2-40B4-BE49-F238E27FC236}">
                <a16:creationId xmlns:a16="http://schemas.microsoft.com/office/drawing/2014/main" id="{47FFBD7D-C0AF-63AF-E306-AE020EF6017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281523" y="2596602"/>
            <a:ext cx="1239837" cy="123983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Add picture</a:t>
            </a:r>
            <a:endParaRPr lang="fi-FI" dirty="0"/>
          </a:p>
        </p:txBody>
      </p:sp>
      <p:sp>
        <p:nvSpPr>
          <p:cNvPr id="90" name="Text Placeholder 64">
            <a:extLst>
              <a:ext uri="{FF2B5EF4-FFF2-40B4-BE49-F238E27FC236}">
                <a16:creationId xmlns:a16="http://schemas.microsoft.com/office/drawing/2014/main" id="{BF485BBE-3218-5331-A1DA-E3592EB569B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53629" y="2550812"/>
            <a:ext cx="2179736" cy="654062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400">
                <a:latin typeface="+mj-lt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69" name="Text Placeholder 64">
            <a:extLst>
              <a:ext uri="{FF2B5EF4-FFF2-40B4-BE49-F238E27FC236}">
                <a16:creationId xmlns:a16="http://schemas.microsoft.com/office/drawing/2014/main" id="{A367A078-BA4C-367D-F98B-4C1F602379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53629" y="3227171"/>
            <a:ext cx="2179736" cy="90487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Picture Placeholder 56">
            <a:extLst>
              <a:ext uri="{FF2B5EF4-FFF2-40B4-BE49-F238E27FC236}">
                <a16:creationId xmlns:a16="http://schemas.microsoft.com/office/drawing/2014/main" id="{4C559552-6002-B35F-6368-1CF23942B91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40601" y="2596602"/>
            <a:ext cx="1239837" cy="123983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Add picture</a:t>
            </a:r>
            <a:endParaRPr lang="fi-FI" dirty="0"/>
          </a:p>
        </p:txBody>
      </p:sp>
      <p:sp>
        <p:nvSpPr>
          <p:cNvPr id="91" name="Text Placeholder 64">
            <a:extLst>
              <a:ext uri="{FF2B5EF4-FFF2-40B4-BE49-F238E27FC236}">
                <a16:creationId xmlns:a16="http://schemas.microsoft.com/office/drawing/2014/main" id="{F9F8A733-C1C2-6ED8-0D57-E5136CAD0FE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15329" y="2550812"/>
            <a:ext cx="2179736" cy="654062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400">
                <a:latin typeface="+mj-lt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71" name="Text Placeholder 64">
            <a:extLst>
              <a:ext uri="{FF2B5EF4-FFF2-40B4-BE49-F238E27FC236}">
                <a16:creationId xmlns:a16="http://schemas.microsoft.com/office/drawing/2014/main" id="{D2005A24-7719-A485-DB69-F8BD3CA78BE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15329" y="3227171"/>
            <a:ext cx="2179736" cy="90487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Picture Placeholder 56">
            <a:extLst>
              <a:ext uri="{FF2B5EF4-FFF2-40B4-BE49-F238E27FC236}">
                <a16:creationId xmlns:a16="http://schemas.microsoft.com/office/drawing/2014/main" id="{2072E402-4912-F028-46C8-1CAC7440741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689" y="4681124"/>
            <a:ext cx="1239837" cy="123983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Add picture</a:t>
            </a:r>
            <a:endParaRPr lang="fi-FI" dirty="0"/>
          </a:p>
        </p:txBody>
      </p:sp>
      <p:sp>
        <p:nvSpPr>
          <p:cNvPr id="92" name="Text Placeholder 64">
            <a:extLst>
              <a:ext uri="{FF2B5EF4-FFF2-40B4-BE49-F238E27FC236}">
                <a16:creationId xmlns:a16="http://schemas.microsoft.com/office/drawing/2014/main" id="{D98EAFC6-56BF-AC8F-6CEA-8711AB445C6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40733" y="4627585"/>
            <a:ext cx="2179736" cy="654062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400">
                <a:latin typeface="+mj-lt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73" name="Text Placeholder 64">
            <a:extLst>
              <a:ext uri="{FF2B5EF4-FFF2-40B4-BE49-F238E27FC236}">
                <a16:creationId xmlns:a16="http://schemas.microsoft.com/office/drawing/2014/main" id="{36A54E77-8071-0406-6219-53BAE005E0E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840733" y="5303944"/>
            <a:ext cx="2179736" cy="90487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Picture Placeholder 56">
            <a:extLst>
              <a:ext uri="{FF2B5EF4-FFF2-40B4-BE49-F238E27FC236}">
                <a16:creationId xmlns:a16="http://schemas.microsoft.com/office/drawing/2014/main" id="{01F5FF07-74BC-8BC3-A58E-5F834D29B53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81523" y="4681124"/>
            <a:ext cx="1239837" cy="123983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Add picture</a:t>
            </a:r>
            <a:endParaRPr lang="fi-FI" dirty="0"/>
          </a:p>
        </p:txBody>
      </p:sp>
      <p:sp>
        <p:nvSpPr>
          <p:cNvPr id="93" name="Text Placeholder 64">
            <a:extLst>
              <a:ext uri="{FF2B5EF4-FFF2-40B4-BE49-F238E27FC236}">
                <a16:creationId xmlns:a16="http://schemas.microsoft.com/office/drawing/2014/main" id="{A458066B-9BBC-4CAC-994B-033C5058B25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653629" y="4627585"/>
            <a:ext cx="2179736" cy="654062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400">
                <a:latin typeface="+mj-lt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75" name="Text Placeholder 64">
            <a:extLst>
              <a:ext uri="{FF2B5EF4-FFF2-40B4-BE49-F238E27FC236}">
                <a16:creationId xmlns:a16="http://schemas.microsoft.com/office/drawing/2014/main" id="{E0998DCE-E162-41AD-CD85-ADA4CEB8255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653629" y="5303944"/>
            <a:ext cx="2179736" cy="90487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Picture Placeholder 56">
            <a:extLst>
              <a:ext uri="{FF2B5EF4-FFF2-40B4-BE49-F238E27FC236}">
                <a16:creationId xmlns:a16="http://schemas.microsoft.com/office/drawing/2014/main" id="{E1EF8070-AF44-140B-9899-DB78EFBAB3A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40601" y="4681124"/>
            <a:ext cx="1239837" cy="123983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Add picture</a:t>
            </a:r>
            <a:endParaRPr lang="fi-FI" dirty="0"/>
          </a:p>
        </p:txBody>
      </p:sp>
      <p:sp>
        <p:nvSpPr>
          <p:cNvPr id="94" name="Text Placeholder 64">
            <a:extLst>
              <a:ext uri="{FF2B5EF4-FFF2-40B4-BE49-F238E27FC236}">
                <a16:creationId xmlns:a16="http://schemas.microsoft.com/office/drawing/2014/main" id="{4662EDCE-70FE-8FCE-2E11-93CBBC5EC84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515329" y="4627585"/>
            <a:ext cx="2179736" cy="654062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400">
                <a:latin typeface="+mj-lt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77" name="Text Placeholder 64">
            <a:extLst>
              <a:ext uri="{FF2B5EF4-FFF2-40B4-BE49-F238E27FC236}">
                <a16:creationId xmlns:a16="http://schemas.microsoft.com/office/drawing/2014/main" id="{D975B5FA-4232-E6AB-9338-FB1E7B8086E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515329" y="5303944"/>
            <a:ext cx="2179736" cy="90487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0E17AE6-245A-C232-CD9E-2B2F6CDD5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68249" y="2438218"/>
            <a:ext cx="3552220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5C0E5FE-B2FF-2FC1-0DCD-3A24E4461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281145" y="2438218"/>
            <a:ext cx="3552220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2BCE957-963C-CC4F-D69B-5ABD711136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142845" y="2438218"/>
            <a:ext cx="3552220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0BC7F83-82B8-CE14-4E8B-4C1E1F21B6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68249" y="4443664"/>
            <a:ext cx="3552220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96B2DBA-105B-504C-81C8-02F461F94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281145" y="4443664"/>
            <a:ext cx="3552220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FFD692E-4224-2BD7-6C98-6C8FB7530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142845" y="4443664"/>
            <a:ext cx="3552220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Kuva 2">
            <a:extLst>
              <a:ext uri="{FF2B5EF4-FFF2-40B4-BE49-F238E27FC236}">
                <a16:creationId xmlns:a16="http://schemas.microsoft.com/office/drawing/2014/main" id="{97BE3F02-DCD8-088C-C2BA-9207F68D2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942034" y="123580"/>
            <a:ext cx="1134936" cy="78540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3A34EB7-F295-93D3-DEBC-BF491EEE5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361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349C5E2-1305-ED3A-48DB-0D8CE82A6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098" y="851399"/>
            <a:ext cx="10260000" cy="132556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89" name="Text Placeholder 64">
            <a:extLst>
              <a:ext uri="{FF2B5EF4-FFF2-40B4-BE49-F238E27FC236}">
                <a16:creationId xmlns:a16="http://schemas.microsoft.com/office/drawing/2014/main" id="{BD46FC81-AB58-C609-62EE-C4561E27449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8249" y="2550812"/>
            <a:ext cx="2509285" cy="654062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400">
                <a:latin typeface="+mj-lt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67" name="Text Placeholder 64">
            <a:extLst>
              <a:ext uri="{FF2B5EF4-FFF2-40B4-BE49-F238E27FC236}">
                <a16:creationId xmlns:a16="http://schemas.microsoft.com/office/drawing/2014/main" id="{FCDAF4DD-3993-D951-6297-AA197DA8324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249" y="3227171"/>
            <a:ext cx="2509285" cy="90487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0" name="Text Placeholder 64">
            <a:extLst>
              <a:ext uri="{FF2B5EF4-FFF2-40B4-BE49-F238E27FC236}">
                <a16:creationId xmlns:a16="http://schemas.microsoft.com/office/drawing/2014/main" id="{BF485BBE-3218-5331-A1DA-E3592EB569B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82466" y="2550812"/>
            <a:ext cx="2509285" cy="654062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400">
                <a:latin typeface="+mj-lt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69" name="Text Placeholder 64">
            <a:extLst>
              <a:ext uri="{FF2B5EF4-FFF2-40B4-BE49-F238E27FC236}">
                <a16:creationId xmlns:a16="http://schemas.microsoft.com/office/drawing/2014/main" id="{A367A078-BA4C-367D-F98B-4C1F602379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82466" y="3227171"/>
            <a:ext cx="2509285" cy="90487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1" name="Text Placeholder 64">
            <a:extLst>
              <a:ext uri="{FF2B5EF4-FFF2-40B4-BE49-F238E27FC236}">
                <a16:creationId xmlns:a16="http://schemas.microsoft.com/office/drawing/2014/main" id="{F9F8A733-C1C2-6ED8-0D57-E5136CAD0FE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96684" y="2550812"/>
            <a:ext cx="2509285" cy="654062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400">
                <a:latin typeface="+mj-lt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71" name="Text Placeholder 64">
            <a:extLst>
              <a:ext uri="{FF2B5EF4-FFF2-40B4-BE49-F238E27FC236}">
                <a16:creationId xmlns:a16="http://schemas.microsoft.com/office/drawing/2014/main" id="{D2005A24-7719-A485-DB69-F8BD3CA78BE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96684" y="3227171"/>
            <a:ext cx="2509285" cy="90487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64">
            <a:extLst>
              <a:ext uri="{FF2B5EF4-FFF2-40B4-BE49-F238E27FC236}">
                <a16:creationId xmlns:a16="http://schemas.microsoft.com/office/drawing/2014/main" id="{5C67A292-7B48-0E0D-F8AF-7CD853D4BB7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185780" y="2550812"/>
            <a:ext cx="2509285" cy="654062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400">
                <a:latin typeface="+mj-lt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19" name="Text Placeholder 64">
            <a:extLst>
              <a:ext uri="{FF2B5EF4-FFF2-40B4-BE49-F238E27FC236}">
                <a16:creationId xmlns:a16="http://schemas.microsoft.com/office/drawing/2014/main" id="{60A927E9-6FD3-9439-610F-DF45562F033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185780" y="3227171"/>
            <a:ext cx="2509285" cy="90487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2" name="Text Placeholder 64">
            <a:extLst>
              <a:ext uri="{FF2B5EF4-FFF2-40B4-BE49-F238E27FC236}">
                <a16:creationId xmlns:a16="http://schemas.microsoft.com/office/drawing/2014/main" id="{D98EAFC6-56BF-AC8F-6CEA-8711AB445C6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8249" y="4627585"/>
            <a:ext cx="2509285" cy="654062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400">
                <a:latin typeface="+mj-lt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73" name="Text Placeholder 64">
            <a:extLst>
              <a:ext uri="{FF2B5EF4-FFF2-40B4-BE49-F238E27FC236}">
                <a16:creationId xmlns:a16="http://schemas.microsoft.com/office/drawing/2014/main" id="{36A54E77-8071-0406-6219-53BAE005E0E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8249" y="5303944"/>
            <a:ext cx="2509285" cy="90487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3" name="Text Placeholder 64">
            <a:extLst>
              <a:ext uri="{FF2B5EF4-FFF2-40B4-BE49-F238E27FC236}">
                <a16:creationId xmlns:a16="http://schemas.microsoft.com/office/drawing/2014/main" id="{A458066B-9BBC-4CAC-994B-033C5058B25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82466" y="4627585"/>
            <a:ext cx="2509285" cy="654062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400">
                <a:latin typeface="+mj-lt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75" name="Text Placeholder 64">
            <a:extLst>
              <a:ext uri="{FF2B5EF4-FFF2-40B4-BE49-F238E27FC236}">
                <a16:creationId xmlns:a16="http://schemas.microsoft.com/office/drawing/2014/main" id="{E0998DCE-E162-41AD-CD85-ADA4CEB8255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382466" y="5303944"/>
            <a:ext cx="2509285" cy="90487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4" name="Text Placeholder 64">
            <a:extLst>
              <a:ext uri="{FF2B5EF4-FFF2-40B4-BE49-F238E27FC236}">
                <a16:creationId xmlns:a16="http://schemas.microsoft.com/office/drawing/2014/main" id="{4662EDCE-70FE-8FCE-2E11-93CBBC5EC84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96684" y="4627585"/>
            <a:ext cx="2509285" cy="654062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400">
                <a:latin typeface="+mj-lt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77" name="Text Placeholder 64">
            <a:extLst>
              <a:ext uri="{FF2B5EF4-FFF2-40B4-BE49-F238E27FC236}">
                <a16:creationId xmlns:a16="http://schemas.microsoft.com/office/drawing/2014/main" id="{D975B5FA-4232-E6AB-9338-FB1E7B8086E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96684" y="5303944"/>
            <a:ext cx="2509285" cy="90487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64">
            <a:extLst>
              <a:ext uri="{FF2B5EF4-FFF2-40B4-BE49-F238E27FC236}">
                <a16:creationId xmlns:a16="http://schemas.microsoft.com/office/drawing/2014/main" id="{9A6E38EB-80EB-DA8B-2B12-29CEEE7ABB4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185780" y="4627585"/>
            <a:ext cx="2509285" cy="654062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400">
                <a:latin typeface="+mj-lt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20" name="Text Placeholder 64">
            <a:extLst>
              <a:ext uri="{FF2B5EF4-FFF2-40B4-BE49-F238E27FC236}">
                <a16:creationId xmlns:a16="http://schemas.microsoft.com/office/drawing/2014/main" id="{23707BA2-F3CE-A56C-0905-989D7DECCA9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185780" y="5303944"/>
            <a:ext cx="2509285" cy="90487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0E17AE6-245A-C232-CD9E-2B2F6CDD5A18}"/>
              </a:ext>
            </a:extLst>
          </p:cNvPr>
          <p:cNvCxnSpPr>
            <a:cxnSpLocks/>
          </p:cNvCxnSpPr>
          <p:nvPr userDrawn="1"/>
        </p:nvCxnSpPr>
        <p:spPr>
          <a:xfrm>
            <a:off x="468249" y="2438218"/>
            <a:ext cx="2509285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5C0E5FE-B2FF-2FC1-0DCD-3A24E4461702}"/>
              </a:ext>
            </a:extLst>
          </p:cNvPr>
          <p:cNvCxnSpPr>
            <a:cxnSpLocks/>
          </p:cNvCxnSpPr>
          <p:nvPr userDrawn="1"/>
        </p:nvCxnSpPr>
        <p:spPr>
          <a:xfrm>
            <a:off x="3382466" y="2438218"/>
            <a:ext cx="2509285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2BCE957-963C-CC4F-D69B-5ABD71113624}"/>
              </a:ext>
            </a:extLst>
          </p:cNvPr>
          <p:cNvCxnSpPr>
            <a:cxnSpLocks/>
          </p:cNvCxnSpPr>
          <p:nvPr userDrawn="1"/>
        </p:nvCxnSpPr>
        <p:spPr>
          <a:xfrm>
            <a:off x="6296684" y="2438218"/>
            <a:ext cx="2509285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0BC7F83-82B8-CE14-4E8B-4C1E1F21B6C0}"/>
              </a:ext>
            </a:extLst>
          </p:cNvPr>
          <p:cNvCxnSpPr>
            <a:cxnSpLocks/>
          </p:cNvCxnSpPr>
          <p:nvPr userDrawn="1"/>
        </p:nvCxnSpPr>
        <p:spPr>
          <a:xfrm>
            <a:off x="468249" y="4443664"/>
            <a:ext cx="2509285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96B2DBA-105B-504C-81C8-02F461F94E69}"/>
              </a:ext>
            </a:extLst>
          </p:cNvPr>
          <p:cNvCxnSpPr>
            <a:cxnSpLocks/>
          </p:cNvCxnSpPr>
          <p:nvPr userDrawn="1"/>
        </p:nvCxnSpPr>
        <p:spPr>
          <a:xfrm>
            <a:off x="3382466" y="4443664"/>
            <a:ext cx="2509285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FFD692E-4224-2BD7-6C98-6C8FB7530DCD}"/>
              </a:ext>
            </a:extLst>
          </p:cNvPr>
          <p:cNvCxnSpPr>
            <a:cxnSpLocks/>
          </p:cNvCxnSpPr>
          <p:nvPr userDrawn="1"/>
        </p:nvCxnSpPr>
        <p:spPr>
          <a:xfrm>
            <a:off x="6296684" y="4443664"/>
            <a:ext cx="2509285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22ED5C9-D86C-723F-C3A6-9D618CEE4D67}"/>
              </a:ext>
            </a:extLst>
          </p:cNvPr>
          <p:cNvCxnSpPr>
            <a:cxnSpLocks/>
          </p:cNvCxnSpPr>
          <p:nvPr userDrawn="1"/>
        </p:nvCxnSpPr>
        <p:spPr>
          <a:xfrm>
            <a:off x="9185780" y="2438218"/>
            <a:ext cx="2509285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6743C1B-6936-40A9-8EC9-D5013E63AC48}"/>
              </a:ext>
            </a:extLst>
          </p:cNvPr>
          <p:cNvCxnSpPr>
            <a:cxnSpLocks/>
          </p:cNvCxnSpPr>
          <p:nvPr userDrawn="1"/>
        </p:nvCxnSpPr>
        <p:spPr>
          <a:xfrm>
            <a:off x="9185780" y="4443664"/>
            <a:ext cx="2509285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Kuva 2">
            <a:extLst>
              <a:ext uri="{FF2B5EF4-FFF2-40B4-BE49-F238E27FC236}">
                <a16:creationId xmlns:a16="http://schemas.microsoft.com/office/drawing/2014/main" id="{CAEE1E91-AF73-F5C9-6FE0-059EDD7E1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942034" y="123580"/>
            <a:ext cx="1134936" cy="78540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F135098-27EF-82A5-59C8-F7DCA059C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205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ksi palstaa 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6000" y="800590"/>
            <a:ext cx="102600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6001" y="2237504"/>
            <a:ext cx="5040000" cy="746107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966000" y="2983612"/>
            <a:ext cx="5040000" cy="34976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85999" y="2237504"/>
            <a:ext cx="5040001" cy="746107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86000" y="2983612"/>
            <a:ext cx="5040000" cy="34976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pic>
        <p:nvPicPr>
          <p:cNvPr id="9" name="Kuva 2">
            <a:extLst>
              <a:ext uri="{FF2B5EF4-FFF2-40B4-BE49-F238E27FC236}">
                <a16:creationId xmlns:a16="http://schemas.microsoft.com/office/drawing/2014/main" id="{9D4C1202-C930-66A2-D001-9AC8843BC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942034" y="123580"/>
            <a:ext cx="1134936" cy="78540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49AD6C0-6B9D-2EB6-EA3E-BEB25A8F5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8745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E404C41B-F652-5501-D363-75ED64B2F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000" y="800590"/>
            <a:ext cx="102600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pic>
        <p:nvPicPr>
          <p:cNvPr id="5" name="Kuva 2">
            <a:extLst>
              <a:ext uri="{FF2B5EF4-FFF2-40B4-BE49-F238E27FC236}">
                <a16:creationId xmlns:a16="http://schemas.microsoft.com/office/drawing/2014/main" id="{401CA55A-DC83-E2BB-2309-49429EFB1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942034" y="123580"/>
            <a:ext cx="1134936" cy="785408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D273EF49-34AF-BD8E-C061-5B8535E1F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0953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CF812838-3B22-B9F3-F524-7B965764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942034" y="123580"/>
            <a:ext cx="1134936" cy="78540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20BEFBD-D682-425E-A061-D8C563935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1081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70669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hteystied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E2107D0-8658-4288-A7E7-FF16D782641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fi-FI" dirty="0"/>
          </a:p>
        </p:txBody>
      </p:sp>
      <p:sp>
        <p:nvSpPr>
          <p:cNvPr id="16" name="Otsikko 1">
            <a:extLst>
              <a:ext uri="{FF2B5EF4-FFF2-40B4-BE49-F238E27FC236}">
                <a16:creationId xmlns:a16="http://schemas.microsoft.com/office/drawing/2014/main" id="{4D51EEF9-4139-D98B-086A-2E92E71077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3198" y="1335983"/>
            <a:ext cx="4674602" cy="1325563"/>
          </a:xfrm>
        </p:spPr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en-GB" dirty="0" err="1"/>
              <a:t>Etunimi</a:t>
            </a:r>
            <a:br>
              <a:rPr lang="en-GB" dirty="0"/>
            </a:br>
            <a:r>
              <a:rPr lang="en-GB" dirty="0" err="1"/>
              <a:t>Sukunimi</a:t>
            </a:r>
            <a:endParaRPr lang="fi-FI" dirty="0"/>
          </a:p>
        </p:txBody>
      </p:sp>
      <p:pic>
        <p:nvPicPr>
          <p:cNvPr id="10" name="Picture Placeholder 42">
            <a:extLst>
              <a:ext uri="{FF2B5EF4-FFF2-40B4-BE49-F238E27FC236}">
                <a16:creationId xmlns:a16="http://schemas.microsoft.com/office/drawing/2014/main" id="{950FD6E4-B711-2DD7-1747-356FC275F8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23582" t="-9679" r="-25672" b="-17392"/>
          <a:stretch/>
        </p:blipFill>
        <p:spPr>
          <a:xfrm>
            <a:off x="618190" y="3079072"/>
            <a:ext cx="699855" cy="699855"/>
          </a:xfrm>
          <a:prstGeom prst="ellipse">
            <a:avLst/>
          </a:prstGeom>
        </p:spPr>
      </p:pic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C2042E0B-FDD1-D508-4EF5-C6BEA27876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3812" y="3195063"/>
            <a:ext cx="3713987" cy="514870"/>
          </a:xfr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latin typeface="+mn-lt"/>
              </a:defRPr>
            </a:lvl1pPr>
          </a:lstStyle>
          <a:p>
            <a:pPr algn="l"/>
            <a:r>
              <a:rPr lang="fi-FI" sz="2400" dirty="0">
                <a:solidFill>
                  <a:schemeClr val="tx1"/>
                </a:solidFill>
              </a:rPr>
              <a:t>Titteli, yksikkö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86CBC45E-4DF3-FCDA-C72A-5F58E7F5277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9570" y="4156676"/>
            <a:ext cx="417095" cy="319338"/>
          </a:xfrm>
          <a:prstGeom prst="rect">
            <a:avLst/>
          </a:prstGeom>
        </p:spPr>
      </p:pic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22D9513F-ADBB-A534-E4F1-0554D739C1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43812" y="4047035"/>
            <a:ext cx="3713987" cy="514870"/>
          </a:xfr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latin typeface="+mn-lt"/>
              </a:defRPr>
            </a:lvl1pPr>
          </a:lstStyle>
          <a:p>
            <a:pPr algn="l"/>
            <a:r>
              <a:rPr lang="fi-FI" sz="2400" dirty="0" err="1">
                <a:solidFill>
                  <a:schemeClr val="tx1"/>
                </a:solidFill>
              </a:rPr>
              <a:t>etunimi.sukunimi@hamk.fi</a:t>
            </a:r>
            <a:endParaRPr lang="fi-FI" sz="2400" dirty="0">
              <a:solidFill>
                <a:schemeClr val="tx1"/>
              </a:solidFill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5727CBC1-73DD-75CD-64A6-727CF910A1F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8447" y="4928764"/>
            <a:ext cx="319338" cy="514852"/>
          </a:xfrm>
          <a:prstGeom prst="rect">
            <a:avLst/>
          </a:prstGeom>
        </p:spPr>
      </p:pic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859D0CF4-CBAA-642E-2F5F-44BA42F940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43812" y="4927902"/>
            <a:ext cx="3713987" cy="514870"/>
          </a:xfr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latin typeface="+mn-lt"/>
              </a:defRPr>
            </a:lvl1pPr>
          </a:lstStyle>
          <a:p>
            <a:pPr algn="l"/>
            <a:r>
              <a:rPr lang="fi-FI" sz="2400" dirty="0">
                <a:solidFill>
                  <a:schemeClr val="tx1"/>
                </a:solidFill>
              </a:rPr>
              <a:t>+385 xx xxx xxxx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F6E4624-27A9-26E7-C68C-7553CBBD3CB5}"/>
              </a:ext>
            </a:extLst>
          </p:cNvPr>
          <p:cNvCxnSpPr/>
          <p:nvPr userDrawn="1"/>
        </p:nvCxnSpPr>
        <p:spPr>
          <a:xfrm>
            <a:off x="583198" y="3838720"/>
            <a:ext cx="4674602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D2D814-57EE-4CC0-92A5-98B6C65A5F6A}"/>
              </a:ext>
            </a:extLst>
          </p:cNvPr>
          <p:cNvCxnSpPr/>
          <p:nvPr userDrawn="1"/>
        </p:nvCxnSpPr>
        <p:spPr>
          <a:xfrm>
            <a:off x="583198" y="2778456"/>
            <a:ext cx="4674602" cy="0"/>
          </a:xfrm>
          <a:prstGeom prst="line">
            <a:avLst/>
          </a:prstGeom>
          <a:ln w="3175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36F88D-0FF6-E4C0-0E7C-8D9BC2A18086}"/>
              </a:ext>
            </a:extLst>
          </p:cNvPr>
          <p:cNvCxnSpPr/>
          <p:nvPr userDrawn="1"/>
        </p:nvCxnSpPr>
        <p:spPr>
          <a:xfrm>
            <a:off x="583198" y="4764409"/>
            <a:ext cx="4674602" cy="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Kuva 2">
            <a:extLst>
              <a:ext uri="{FF2B5EF4-FFF2-40B4-BE49-F238E27FC236}">
                <a16:creationId xmlns:a16="http://schemas.microsoft.com/office/drawing/2014/main" id="{ADE7B526-2BAF-F310-0D37-BB3BF947D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942034" y="123580"/>
            <a:ext cx="1134936" cy="78540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F5939C3-1AF2-6770-EAC0-326B2FB93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7139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pu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C04CCDCE-8F81-FF83-F1C6-9187FA639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626269" y="2113048"/>
            <a:ext cx="4631531" cy="2631903"/>
          </a:xfrm>
        </p:spPr>
        <p:txBody>
          <a:bodyPr anchor="ctr">
            <a:noAutofit/>
          </a:bodyPr>
          <a:lstStyle>
            <a:lvl1pPr algn="l">
              <a:defRPr sz="5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Kiitos!</a:t>
            </a:r>
            <a:endParaRPr lang="fi-FI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9886392-8660-4EAF-A6DA-F6F879DE47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fi-FI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8E8849-D49E-A9FD-BA32-5D121D26FC3E}"/>
              </a:ext>
            </a:extLst>
          </p:cNvPr>
          <p:cNvSpPr txBox="1"/>
          <p:nvPr userDrawn="1"/>
        </p:nvSpPr>
        <p:spPr>
          <a:xfrm>
            <a:off x="626269" y="5230372"/>
            <a:ext cx="4631531" cy="100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err="1">
                <a:solidFill>
                  <a:schemeClr val="tx1"/>
                </a:solidFill>
                <a:latin typeface="+mj-lt"/>
              </a:rPr>
              <a:t>Hämeen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ammattikorkeakoulu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err="1">
                <a:solidFill>
                  <a:schemeClr val="tx1"/>
                </a:solidFill>
                <a:latin typeface="+mn-lt"/>
              </a:rPr>
              <a:t>www.hamk.fi</a:t>
            </a:r>
            <a:endParaRPr lang="en-US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D08FACA1-F786-28CB-EF2F-E9BC2B63C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42034" y="123580"/>
            <a:ext cx="1134936" cy="78540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DC5C5C9-B5AD-F21F-02F4-95F57E168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0330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pudia_Tumm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C04CCDCE-8F81-FF83-F1C6-9187FA639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626269" y="2113048"/>
            <a:ext cx="4631531" cy="2631903"/>
          </a:xfrm>
        </p:spPr>
        <p:txBody>
          <a:bodyPr anchor="ctr">
            <a:noAutofit/>
          </a:bodyPr>
          <a:lstStyle>
            <a:lvl1pPr algn="l">
              <a:defRPr sz="5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Kiitos!</a:t>
            </a:r>
            <a:endParaRPr lang="fi-FI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9886392-8660-4EAF-A6DA-F6F879DE47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</a:t>
            </a:r>
            <a:br>
              <a:rPr lang="en-GB" dirty="0"/>
            </a:br>
            <a:r>
              <a:rPr lang="en-GB" dirty="0"/>
              <a:t>to add picture</a:t>
            </a:r>
            <a:endParaRPr lang="fi-FI" dirty="0"/>
          </a:p>
        </p:txBody>
      </p:sp>
      <p:pic>
        <p:nvPicPr>
          <p:cNvPr id="7" name="Kuva 2">
            <a:extLst>
              <a:ext uri="{FF2B5EF4-FFF2-40B4-BE49-F238E27FC236}">
                <a16:creationId xmlns:a16="http://schemas.microsoft.com/office/drawing/2014/main" id="{6C9FBC00-B20F-8837-78EE-D37243BBC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42034" y="123580"/>
            <a:ext cx="1134936" cy="7854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E8E8849-D49E-A9FD-BA32-5D121D26FC3E}"/>
              </a:ext>
            </a:extLst>
          </p:cNvPr>
          <p:cNvSpPr txBox="1"/>
          <p:nvPr userDrawn="1"/>
        </p:nvSpPr>
        <p:spPr>
          <a:xfrm>
            <a:off x="626269" y="5230372"/>
            <a:ext cx="4631531" cy="100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err="1">
                <a:solidFill>
                  <a:schemeClr val="bg1"/>
                </a:solidFill>
                <a:latin typeface="+mj-lt"/>
              </a:rPr>
              <a:t>Hämeen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</a:rPr>
              <a:t>ammattikorkeakoulu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err="1">
                <a:solidFill>
                  <a:schemeClr val="bg1"/>
                </a:solidFill>
                <a:latin typeface="+mn-lt"/>
              </a:rPr>
              <a:t>www.hamk.fi</a:t>
            </a:r>
            <a:endParaRPr lang="en-US" sz="2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513559A-3431-0604-7EAD-EE7876990E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1662" y="155818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9860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418915"/>
            <a:ext cx="2381715" cy="603458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418915"/>
            <a:ext cx="7734300" cy="603458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8FF300B-DF58-AC78-5594-51AB2575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10260788" y="1039690"/>
            <a:ext cx="2410761" cy="9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420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966000" y="365125"/>
            <a:ext cx="102600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6000" y="1825625"/>
            <a:ext cx="10260000" cy="3719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014279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3" r:id="rId2"/>
    <p:sldLayoutId id="2147483675" r:id="rId3"/>
    <p:sldLayoutId id="2147483707" r:id="rId4"/>
    <p:sldLayoutId id="2147483702" r:id="rId5"/>
    <p:sldLayoutId id="2147483676" r:id="rId6"/>
    <p:sldLayoutId id="2147483677" r:id="rId7"/>
    <p:sldLayoutId id="2147483698" r:id="rId8"/>
    <p:sldLayoutId id="2147483705" r:id="rId9"/>
    <p:sldLayoutId id="2147483711" r:id="rId10"/>
    <p:sldLayoutId id="2147483678" r:id="rId11"/>
    <p:sldLayoutId id="2147483693" r:id="rId12"/>
    <p:sldLayoutId id="2147483692" r:id="rId13"/>
    <p:sldLayoutId id="2147483710" r:id="rId14"/>
    <p:sldLayoutId id="2147483708" r:id="rId15"/>
    <p:sldLayoutId id="2147483709" r:id="rId16"/>
    <p:sldLayoutId id="2147483679" r:id="rId17"/>
    <p:sldLayoutId id="2147483691" r:id="rId18"/>
    <p:sldLayoutId id="2147483706" r:id="rId19"/>
    <p:sldLayoutId id="2147483680" r:id="rId20"/>
    <p:sldLayoutId id="2147483712" r:id="rId21"/>
    <p:sldLayoutId id="2147483695" r:id="rId22"/>
    <p:sldLayoutId id="2147483694" r:id="rId23"/>
    <p:sldLayoutId id="2147483696" r:id="rId24"/>
    <p:sldLayoutId id="2147483681" r:id="rId25"/>
    <p:sldLayoutId id="2147483682" r:id="rId26"/>
    <p:sldLayoutId id="2147483683" r:id="rId27"/>
    <p:sldLayoutId id="2147483697" r:id="rId28"/>
    <p:sldLayoutId id="2147483700" r:id="rId29"/>
    <p:sldLayoutId id="2147483713" r:id="rId30"/>
    <p:sldLayoutId id="2147483704" r:id="rId31"/>
    <p:sldLayoutId id="2147483685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1200"/>
        </a:spcAft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spcAft>
          <a:spcPts val="400"/>
        </a:spcAft>
        <a:buClrTx/>
        <a:buFont typeface="System Font Regular"/>
        <a:buChar char="●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spcAft>
          <a:spcPts val="400"/>
        </a:spcAft>
        <a:buClrTx/>
        <a:buFont typeface="System Font Regular"/>
        <a:buChar char="●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spcAft>
          <a:spcPts val="400"/>
        </a:spcAft>
        <a:buClrTx/>
        <a:buFont typeface="System Font Regular"/>
        <a:buChar char="●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spcAft>
          <a:spcPts val="400"/>
        </a:spcAft>
        <a:buClrTx/>
        <a:buFont typeface="System Font Regular"/>
        <a:buChar char="●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spcAft>
          <a:spcPts val="400"/>
        </a:spcAft>
        <a:buClrTx/>
        <a:buFont typeface="System Font Regular"/>
        <a:buChar char="●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10" Type="http://schemas.openxmlformats.org/officeDocument/2006/relationships/image" Target="../media/image36.jpg"/><Relationship Id="rId4" Type="http://schemas.openxmlformats.org/officeDocument/2006/relationships/image" Target="../media/image30.jpg"/><Relationship Id="rId9" Type="http://schemas.openxmlformats.org/officeDocument/2006/relationships/image" Target="../media/image3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D318D-C8CF-2528-8A63-669A681E5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295" y="3201269"/>
            <a:ext cx="8474053" cy="3125608"/>
          </a:xfrm>
        </p:spPr>
        <p:txBody>
          <a:bodyPr>
            <a:normAutofit/>
          </a:bodyPr>
          <a:lstStyle/>
          <a:p>
            <a:r>
              <a:rPr lang="fi-FI" dirty="0"/>
              <a:t>Monimuotoinen nurmikko</a:t>
            </a:r>
            <a:br>
              <a:rPr lang="fi-FI" dirty="0"/>
            </a:br>
            <a:r>
              <a:rPr lang="fi-FI" dirty="0" err="1"/>
              <a:t>Lepaan</a:t>
            </a:r>
            <a:r>
              <a:rPr lang="fi-FI" dirty="0"/>
              <a:t> nurmikko- ja niittykokeet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E054792-A9E6-1527-88F7-1921CBDC9F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0080" y="5511706"/>
            <a:ext cx="2516188" cy="1027112"/>
          </a:xfrm>
        </p:spPr>
        <p:txBody>
          <a:bodyPr/>
          <a:lstStyle/>
          <a:p>
            <a:r>
              <a:rPr lang="fi-FI" dirty="0"/>
              <a:t>Outi Tahvonen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E5BEFCE-0E64-138C-3006-67B0A9EFD6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29777" y="5511706"/>
            <a:ext cx="3256788" cy="1027112"/>
          </a:xfrm>
        </p:spPr>
        <p:txBody>
          <a:bodyPr/>
          <a:lstStyle/>
          <a:p>
            <a:r>
              <a:rPr lang="fi-FI" dirty="0"/>
              <a:t>Nurmikkopäivät, SGN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B4ADB42-6095-0497-43A9-7ADF9AB16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4566" t="2366" r="14774" b="23309"/>
          <a:stretch/>
        </p:blipFill>
        <p:spPr>
          <a:xfrm rot="10800000">
            <a:off x="6321019" y="15949"/>
            <a:ext cx="6669973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212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25259E-9452-7E8D-F50E-7610B871C902}"/>
              </a:ext>
            </a:extLst>
          </p:cNvPr>
          <p:cNvSpPr/>
          <p:nvPr/>
        </p:nvSpPr>
        <p:spPr>
          <a:xfrm>
            <a:off x="1413588" y="2220686"/>
            <a:ext cx="8756779" cy="9657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1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2800" dirty="0">
                <a:solidFill>
                  <a:schemeClr val="tx1"/>
                </a:solidFill>
              </a:rPr>
              <a:t>Monimuotoisuus rakennetussa ympäristössä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5DAE72-665F-EAF8-3F34-363E25EC06F1}"/>
              </a:ext>
            </a:extLst>
          </p:cNvPr>
          <p:cNvSpPr/>
          <p:nvPr/>
        </p:nvSpPr>
        <p:spPr>
          <a:xfrm>
            <a:off x="1413588" y="3564294"/>
            <a:ext cx="8756779" cy="9657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2800" dirty="0">
                <a:solidFill>
                  <a:schemeClr val="tx1"/>
                </a:solidFill>
              </a:rPr>
              <a:t>Nurmikoiden ja niittyjen monimuotoisuus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D2E9B0-CE19-3F21-09CC-37835C195591}"/>
              </a:ext>
            </a:extLst>
          </p:cNvPr>
          <p:cNvSpPr/>
          <p:nvPr/>
        </p:nvSpPr>
        <p:spPr>
          <a:xfrm>
            <a:off x="1413588" y="4907902"/>
            <a:ext cx="8756779" cy="9657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2800" dirty="0" err="1">
                <a:solidFill>
                  <a:schemeClr val="tx1"/>
                </a:solidFill>
              </a:rPr>
              <a:t>Lepaan</a:t>
            </a:r>
            <a:r>
              <a:rPr lang="fi-FI" sz="2800" dirty="0">
                <a:solidFill>
                  <a:schemeClr val="tx1"/>
                </a:solidFill>
              </a:rPr>
              <a:t> kampuksen niitty- ja nurmikkokokeet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296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DC92DE-6A94-8DF1-869E-2B3BBDBEE99B}"/>
              </a:ext>
            </a:extLst>
          </p:cNvPr>
          <p:cNvSpPr txBox="1"/>
          <p:nvPr/>
        </p:nvSpPr>
        <p:spPr>
          <a:xfrm>
            <a:off x="0" y="3418042"/>
            <a:ext cx="46973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4800" dirty="0"/>
              <a:t>BIODIVERSITEETTI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D72976-6C6F-87F3-91E5-ABD960EDDB7C}"/>
              </a:ext>
            </a:extLst>
          </p:cNvPr>
          <p:cNvSpPr txBox="1"/>
          <p:nvPr/>
        </p:nvSpPr>
        <p:spPr>
          <a:xfrm>
            <a:off x="4961930" y="4191518"/>
            <a:ext cx="54456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800" dirty="0"/>
              <a:t>LUONNON MONIMUOTOISUUS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5F1F4F-84E1-4600-EF06-6933ED2DE1CB}"/>
              </a:ext>
            </a:extLst>
          </p:cNvPr>
          <p:cNvSpPr txBox="1"/>
          <p:nvPr/>
        </p:nvSpPr>
        <p:spPr>
          <a:xfrm>
            <a:off x="6282090" y="3429000"/>
            <a:ext cx="2218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800" dirty="0"/>
              <a:t>ELONKIRJO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D75236-2035-F654-5D8D-0C1A48568CDA}"/>
              </a:ext>
            </a:extLst>
          </p:cNvPr>
          <p:cNvSpPr txBox="1"/>
          <p:nvPr/>
        </p:nvSpPr>
        <p:spPr>
          <a:xfrm>
            <a:off x="8935610" y="3552110"/>
            <a:ext cx="30380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800" dirty="0"/>
              <a:t>LUONNONKIRJO</a:t>
            </a:r>
          </a:p>
        </p:txBody>
      </p:sp>
      <p:pic>
        <p:nvPicPr>
          <p:cNvPr id="10" name="Picture 9" descr="A seal lying on the snow&#10;&#10;Description automatically generated with medium confidence">
            <a:extLst>
              <a:ext uri="{FF2B5EF4-FFF2-40B4-BE49-F238E27FC236}">
                <a16:creationId xmlns:a16="http://schemas.microsoft.com/office/drawing/2014/main" id="{C263DED8-428F-C018-FA89-DB0E84B680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4" t="37835" r="48163" b="15014"/>
          <a:stretch/>
        </p:blipFill>
        <p:spPr>
          <a:xfrm>
            <a:off x="2870215" y="4672924"/>
            <a:ext cx="2539263" cy="21686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D330126-F14A-1DC0-D041-EF6AFDD45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9478" y="4672925"/>
            <a:ext cx="2039239" cy="2185075"/>
          </a:xfrm>
          <a:prstGeom prst="rect">
            <a:avLst/>
          </a:prstGeom>
        </p:spPr>
      </p:pic>
      <p:pic>
        <p:nvPicPr>
          <p:cNvPr id="14" name="Picture 13" descr="A butterfly on a flower&#10;&#10;Description automatically generated with medium confidence">
            <a:extLst>
              <a:ext uri="{FF2B5EF4-FFF2-40B4-BE49-F238E27FC236}">
                <a16:creationId xmlns:a16="http://schemas.microsoft.com/office/drawing/2014/main" id="{FDCA4BB7-36F8-F23B-9838-8FFF81D0E8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"/>
          <a:stretch/>
        </p:blipFill>
        <p:spPr>
          <a:xfrm>
            <a:off x="-293432" y="4672754"/>
            <a:ext cx="3163647" cy="2177295"/>
          </a:xfrm>
          <a:prstGeom prst="rect">
            <a:avLst/>
          </a:prstGeom>
        </p:spPr>
      </p:pic>
      <p:pic>
        <p:nvPicPr>
          <p:cNvPr id="16" name="Picture 15" descr="A picture containing outdoor, water, nature, spring&#10;&#10;Description automatically generated">
            <a:extLst>
              <a:ext uri="{FF2B5EF4-FFF2-40B4-BE49-F238E27FC236}">
                <a16:creationId xmlns:a16="http://schemas.microsoft.com/office/drawing/2014/main" id="{249A23D2-3599-E056-9789-B487B3F6B2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5609" y="4672924"/>
            <a:ext cx="3277613" cy="2185076"/>
          </a:xfrm>
          <a:prstGeom prst="rect">
            <a:avLst/>
          </a:prstGeom>
        </p:spPr>
      </p:pic>
      <p:pic>
        <p:nvPicPr>
          <p:cNvPr id="18" name="Picture 17" descr="A picture containing bird, ostrich, close&#10;&#10;Description automatically generated">
            <a:extLst>
              <a:ext uri="{FF2B5EF4-FFF2-40B4-BE49-F238E27FC236}">
                <a16:creationId xmlns:a16="http://schemas.microsoft.com/office/drawing/2014/main" id="{B44AFBC4-28B0-2294-0545-B05C85713D7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78" r="15629"/>
          <a:stretch/>
        </p:blipFill>
        <p:spPr>
          <a:xfrm>
            <a:off x="7448717" y="4672924"/>
            <a:ext cx="1486893" cy="226706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A78B158-8858-A6FE-B58E-C514D8AC979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4" t="-365" r="17948" b="986"/>
          <a:stretch/>
        </p:blipFill>
        <p:spPr>
          <a:xfrm>
            <a:off x="0" y="-16902"/>
            <a:ext cx="2756424" cy="3431702"/>
          </a:xfrm>
          <a:prstGeom prst="rect">
            <a:avLst/>
          </a:prstGeom>
        </p:spPr>
      </p:pic>
      <p:pic>
        <p:nvPicPr>
          <p:cNvPr id="24" name="Picture 23" descr="A picture containing ground, insect, close&#10;&#10;Description automatically generated">
            <a:extLst>
              <a:ext uri="{FF2B5EF4-FFF2-40B4-BE49-F238E27FC236}">
                <a16:creationId xmlns:a16="http://schemas.microsoft.com/office/drawing/2014/main" id="{599D4C6E-CD14-6AC4-E685-79B7D106FC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599" y="-1"/>
            <a:ext cx="2274110" cy="341116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F268D36-A656-EA16-66FF-4E9685B337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790" y="-17837"/>
            <a:ext cx="4837384" cy="3429000"/>
          </a:xfrm>
          <a:prstGeom prst="rect">
            <a:avLst/>
          </a:prstGeom>
        </p:spPr>
      </p:pic>
      <p:pic>
        <p:nvPicPr>
          <p:cNvPr id="28" name="Picture 27" descr="A picture containing grass, outdoor, fungus&#10;&#10;Description automatically generated">
            <a:extLst>
              <a:ext uri="{FF2B5EF4-FFF2-40B4-BE49-F238E27FC236}">
                <a16:creationId xmlns:a16="http://schemas.microsoft.com/office/drawing/2014/main" id="{73B84CBC-1A69-FBBF-F63E-E41FCB23A84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37408" y="316083"/>
            <a:ext cx="3714096" cy="24760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385F9ED-60BF-05B3-2933-46391A5F23B2}"/>
              </a:ext>
            </a:extLst>
          </p:cNvPr>
          <p:cNvSpPr txBox="1"/>
          <p:nvPr/>
        </p:nvSpPr>
        <p:spPr>
          <a:xfrm>
            <a:off x="11001546" y="6566657"/>
            <a:ext cx="1190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/>
              <a:t>Kuvat </a:t>
            </a:r>
            <a:r>
              <a:rPr lang="fi-FI" sz="1400" dirty="0" err="1"/>
              <a:t>Pixabay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422420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42758-59F0-DB15-FDAC-032D4209B6FA}"/>
              </a:ext>
            </a:extLst>
          </p:cNvPr>
          <p:cNvSpPr txBox="1">
            <a:spLocks/>
          </p:cNvSpPr>
          <p:nvPr/>
        </p:nvSpPr>
        <p:spPr>
          <a:xfrm>
            <a:off x="793243" y="565177"/>
            <a:ext cx="10260000" cy="695976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/>
              <a:t>Biodiversiteetti pluralistisena/moniarvoisena käsitteenä</a:t>
            </a:r>
            <a:endParaRPr lang="fi-FI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12845B-CF61-1B91-EEA8-3AC3978415A4}"/>
              </a:ext>
            </a:extLst>
          </p:cNvPr>
          <p:cNvSpPr/>
          <p:nvPr/>
        </p:nvSpPr>
        <p:spPr>
          <a:xfrm>
            <a:off x="7686396" y="2414727"/>
            <a:ext cx="3045040" cy="9144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>
                <a:solidFill>
                  <a:schemeClr val="tx1"/>
                </a:solidFill>
              </a:rPr>
              <a:t>Luontokeskeinen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7511C0-870D-1E3B-E622-C046950A6882}"/>
              </a:ext>
            </a:extLst>
          </p:cNvPr>
          <p:cNvSpPr/>
          <p:nvPr/>
        </p:nvSpPr>
        <p:spPr>
          <a:xfrm>
            <a:off x="7686396" y="3693112"/>
            <a:ext cx="3045040" cy="9144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>
                <a:solidFill>
                  <a:schemeClr val="tx1"/>
                </a:solidFill>
              </a:rPr>
              <a:t>Ihmiskeskeinen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789257-71A7-F400-A0EC-C69DD4AC95A0}"/>
              </a:ext>
            </a:extLst>
          </p:cNvPr>
          <p:cNvSpPr txBox="1"/>
          <p:nvPr/>
        </p:nvSpPr>
        <p:spPr>
          <a:xfrm>
            <a:off x="793243" y="1430954"/>
            <a:ext cx="62498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err="1"/>
              <a:t>Populaatiogeneetiikan</a:t>
            </a:r>
            <a:r>
              <a:rPr lang="fi-FI" dirty="0"/>
              <a:t> ja kasvinviljelyn näkökulma: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/>
              <a:t>Geneettinen vaihtelu</a:t>
            </a:r>
          </a:p>
          <a:p>
            <a:r>
              <a:rPr lang="fi-FI" dirty="0"/>
              <a:t>Ekologia: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/>
              <a:t>Paikallinen lajimäärä ja lajiston keskinäiset suhteet</a:t>
            </a:r>
          </a:p>
          <a:p>
            <a:r>
              <a:rPr lang="fi-FI" dirty="0"/>
              <a:t>Makroekologia ja maantiede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/>
              <a:t>Lajiston muutokset maantieteellisen sijainnin mukaan</a:t>
            </a:r>
          </a:p>
          <a:p>
            <a:r>
              <a:rPr lang="fi-FI" dirty="0"/>
              <a:t>Biogeokemia: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/>
              <a:t>Hiilen ja ravinteiden vuot ekosysteemeissä</a:t>
            </a:r>
          </a:p>
          <a:p>
            <a:r>
              <a:rPr lang="fi-FI" dirty="0"/>
              <a:t>Soveltava ekologia/biologia: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/>
              <a:t>Luontaisten ja muokattujen ekosysteemien tuotanto, ravinnekierrot ja säätelyjärjestelmät</a:t>
            </a:r>
          </a:p>
          <a:p>
            <a:r>
              <a:rPr lang="fi-FI" dirty="0"/>
              <a:t>Taloustiede: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/>
              <a:t>Arvon määritys elämän itseisarvona tai tuotantopanoksena</a:t>
            </a:r>
          </a:p>
          <a:p>
            <a:r>
              <a:rPr lang="fi-FI" dirty="0"/>
              <a:t>Yhteiskuntatieteellinen ympäristötutkimus: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/>
              <a:t>Arvojen monimuotoisuus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/>
              <a:t>Ihmisen, kulttuurin ja luonnon yhteen kietoutuminen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B3C670-AF9E-B32C-8A63-4E6BBE4F2590}"/>
              </a:ext>
            </a:extLst>
          </p:cNvPr>
          <p:cNvSpPr txBox="1"/>
          <p:nvPr/>
        </p:nvSpPr>
        <p:spPr>
          <a:xfrm>
            <a:off x="844562" y="6550223"/>
            <a:ext cx="4714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 err="1"/>
              <a:t>Pascual</a:t>
            </a:r>
            <a:r>
              <a:rPr lang="fi-FI" sz="1400" dirty="0"/>
              <a:t> et al. 2021. </a:t>
            </a:r>
            <a:r>
              <a:rPr lang="fi-FI" sz="1400" dirty="0" err="1"/>
              <a:t>Biodiversity</a:t>
            </a:r>
            <a:r>
              <a:rPr lang="fi-FI" sz="1400" dirty="0"/>
              <a:t> and </a:t>
            </a:r>
            <a:r>
              <a:rPr lang="fi-FI" sz="1400" dirty="0" err="1"/>
              <a:t>the</a:t>
            </a:r>
            <a:r>
              <a:rPr lang="fi-FI" sz="1400" dirty="0"/>
              <a:t> </a:t>
            </a:r>
            <a:r>
              <a:rPr lang="fi-FI" sz="1400" dirty="0" err="1"/>
              <a:t>challange</a:t>
            </a:r>
            <a:r>
              <a:rPr lang="fi-FI" sz="1400" dirty="0"/>
              <a:t> of </a:t>
            </a:r>
            <a:r>
              <a:rPr lang="fi-FI" sz="1400" dirty="0" err="1"/>
              <a:t>pluralism</a:t>
            </a:r>
            <a:r>
              <a:rPr lang="fi-FI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8662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481FF-48CE-1699-D79B-BD4C084DA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100" y="2774091"/>
            <a:ext cx="10260000" cy="371919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fi-FI" sz="2400" dirty="0"/>
              <a:t>Nurmikoita </a:t>
            </a:r>
            <a:r>
              <a:rPr lang="fi-FI" sz="2400" b="1" dirty="0"/>
              <a:t>koko maan maapinta-alasta </a:t>
            </a:r>
            <a:r>
              <a:rPr lang="fi-FI" sz="2400" dirty="0"/>
              <a:t>US 2 %, Ruotsi 0,9 %</a:t>
            </a:r>
          </a:p>
          <a:p>
            <a:pPr marL="457200" lvl="1" indent="0">
              <a:buNone/>
            </a:pPr>
            <a:endParaRPr lang="fi-FI" sz="2400" dirty="0"/>
          </a:p>
          <a:p>
            <a:pPr marL="514350" indent="-514350">
              <a:buFont typeface="+mj-lt"/>
              <a:buAutoNum type="alphaUcPeriod"/>
            </a:pPr>
            <a:r>
              <a:rPr lang="fi-FI" sz="2400" dirty="0"/>
              <a:t>Nurmikoita </a:t>
            </a:r>
            <a:r>
              <a:rPr lang="fi-FI" sz="2400" b="1" dirty="0"/>
              <a:t>kaupunkipinta-alasta</a:t>
            </a:r>
            <a:r>
              <a:rPr lang="fi-FI" sz="2400" dirty="0"/>
              <a:t> Ruotsi 23 %, Tanska/</a:t>
            </a:r>
            <a:r>
              <a:rPr lang="fi-FI" sz="2400" dirty="0" err="1"/>
              <a:t>Koge</a:t>
            </a:r>
            <a:r>
              <a:rPr lang="fi-FI" sz="2400" dirty="0"/>
              <a:t> 31%</a:t>
            </a:r>
          </a:p>
          <a:p>
            <a:pPr lvl="1"/>
            <a:endParaRPr lang="fi-FI" sz="2400" dirty="0"/>
          </a:p>
          <a:p>
            <a:pPr marL="514350" indent="-514350">
              <a:buFont typeface="+mj-lt"/>
              <a:buAutoNum type="alphaUcPeriod"/>
            </a:pPr>
            <a:r>
              <a:rPr lang="fi-FI" sz="2400" dirty="0"/>
              <a:t>Nurmikoita </a:t>
            </a:r>
            <a:r>
              <a:rPr lang="fi-FI" sz="2400" b="1" dirty="0"/>
              <a:t>kaupunkien viheralueista</a:t>
            </a:r>
            <a:r>
              <a:rPr lang="fi-FI" sz="2400" dirty="0"/>
              <a:t>, Ruotsi 50 %</a:t>
            </a:r>
          </a:p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1BB017-D46C-57A8-C5C5-52CBC92156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4100" y="847725"/>
            <a:ext cx="10260013" cy="1217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Nurmikoita on paljon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545761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house with a lawn and a fence&#10;&#10;Description automatically generated">
            <a:extLst>
              <a:ext uri="{FF2B5EF4-FFF2-40B4-BE49-F238E27FC236}">
                <a16:creationId xmlns:a16="http://schemas.microsoft.com/office/drawing/2014/main" id="{B792121A-28AD-0D0E-A6EA-D12FAC6AE2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99" b="29873"/>
          <a:stretch/>
        </p:blipFill>
        <p:spPr>
          <a:xfrm>
            <a:off x="1327037" y="2192335"/>
            <a:ext cx="9779579" cy="2248281"/>
          </a:xfrm>
          <a:prstGeom prst="rect">
            <a:avLst/>
          </a:prstGeom>
          <a:solidFill>
            <a:srgbClr val="000000">
              <a:alpha val="50196"/>
            </a:srgbClr>
          </a:solidFill>
        </p:spPr>
      </p:pic>
      <p:pic>
        <p:nvPicPr>
          <p:cNvPr id="3" name="Picture 2" descr="A grass field with trees and leaves&#10;&#10;Description automatically generated">
            <a:extLst>
              <a:ext uri="{FF2B5EF4-FFF2-40B4-BE49-F238E27FC236}">
                <a16:creationId xmlns:a16="http://schemas.microsoft.com/office/drawing/2014/main" id="{35E20D56-629D-74B4-C272-B232B40D08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5" t="28830" r="195" b="43246"/>
          <a:stretch/>
        </p:blipFill>
        <p:spPr>
          <a:xfrm>
            <a:off x="1327039" y="37110"/>
            <a:ext cx="9779578" cy="2056460"/>
          </a:xfrm>
          <a:prstGeom prst="rect">
            <a:avLst/>
          </a:prstGeom>
          <a:solidFill>
            <a:srgbClr val="000000">
              <a:alpha val="50196"/>
            </a:srgbClr>
          </a:solidFill>
        </p:spPr>
      </p:pic>
      <p:pic>
        <p:nvPicPr>
          <p:cNvPr id="4" name="Picture 3" descr="A lawn mower in a backyard&#10;&#10;Description automatically generated">
            <a:extLst>
              <a:ext uri="{FF2B5EF4-FFF2-40B4-BE49-F238E27FC236}">
                <a16:creationId xmlns:a16="http://schemas.microsoft.com/office/drawing/2014/main" id="{0BAED122-8BF1-3956-1AA7-9D9BE1DE2E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57" b="36051"/>
          <a:stretch/>
        </p:blipFill>
        <p:spPr>
          <a:xfrm>
            <a:off x="1327036" y="4504131"/>
            <a:ext cx="9779579" cy="23538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068D8C-74C5-EB8A-578E-EC22F1603EF4}"/>
              </a:ext>
            </a:extLst>
          </p:cNvPr>
          <p:cNvSpPr txBox="1"/>
          <p:nvPr/>
        </p:nvSpPr>
        <p:spPr>
          <a:xfrm>
            <a:off x="1826630" y="5681065"/>
            <a:ext cx="35142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>
                <a:solidFill>
                  <a:schemeClr val="bg1"/>
                </a:solidFill>
              </a:rPr>
              <a:t>YKSITYISET PIHAT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6DCF01-521D-360E-FF90-28399043450F}"/>
              </a:ext>
            </a:extLst>
          </p:cNvPr>
          <p:cNvSpPr txBox="1"/>
          <p:nvPr/>
        </p:nvSpPr>
        <p:spPr>
          <a:xfrm>
            <a:off x="1723499" y="3329844"/>
            <a:ext cx="56167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>
                <a:solidFill>
                  <a:schemeClr val="bg1"/>
                </a:solidFill>
              </a:rPr>
              <a:t>PUOLIJULKISET YRITYS- </a:t>
            </a:r>
          </a:p>
          <a:p>
            <a:r>
              <a:rPr lang="fi-FI" sz="3200" dirty="0">
                <a:solidFill>
                  <a:schemeClr val="bg1"/>
                </a:solidFill>
              </a:rPr>
              <a:t>JA TALOYHTIÖPIHAT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828446-C100-D0E5-C8CE-BD2853263870}"/>
              </a:ext>
            </a:extLst>
          </p:cNvPr>
          <p:cNvSpPr txBox="1"/>
          <p:nvPr/>
        </p:nvSpPr>
        <p:spPr>
          <a:xfrm>
            <a:off x="1762754" y="835320"/>
            <a:ext cx="36419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>
                <a:solidFill>
                  <a:schemeClr val="bg1"/>
                </a:solidFill>
              </a:rPr>
              <a:t>JULKISET PUISTOT </a:t>
            </a:r>
          </a:p>
        </p:txBody>
      </p:sp>
    </p:spTree>
    <p:extLst>
      <p:ext uri="{BB962C8B-B14F-4D97-AF65-F5344CB8AC3E}">
        <p14:creationId xmlns:p14="http://schemas.microsoft.com/office/powerpoint/2010/main" val="340188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25259E-9452-7E8D-F50E-7610B871C902}"/>
              </a:ext>
            </a:extLst>
          </p:cNvPr>
          <p:cNvSpPr/>
          <p:nvPr/>
        </p:nvSpPr>
        <p:spPr>
          <a:xfrm>
            <a:off x="1413588" y="2220686"/>
            <a:ext cx="8756779" cy="9657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2800" dirty="0">
                <a:solidFill>
                  <a:schemeClr val="bg1">
                    <a:lumMod val="50000"/>
                  </a:schemeClr>
                </a:solidFill>
              </a:rPr>
              <a:t>Monimuotoisuus rakennetussa ympäristössä</a:t>
            </a:r>
            <a:endParaRPr lang="en-GB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5DAE72-665F-EAF8-3F34-363E25EC06F1}"/>
              </a:ext>
            </a:extLst>
          </p:cNvPr>
          <p:cNvSpPr/>
          <p:nvPr/>
        </p:nvSpPr>
        <p:spPr>
          <a:xfrm>
            <a:off x="1413588" y="3564294"/>
            <a:ext cx="8756779" cy="9657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2800" dirty="0">
                <a:solidFill>
                  <a:schemeClr val="tx1"/>
                </a:solidFill>
              </a:rPr>
              <a:t>Nurmikoiden ja niittyjen monimuotoisuus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D2E9B0-CE19-3F21-09CC-37835C195591}"/>
              </a:ext>
            </a:extLst>
          </p:cNvPr>
          <p:cNvSpPr/>
          <p:nvPr/>
        </p:nvSpPr>
        <p:spPr>
          <a:xfrm>
            <a:off x="1413588" y="4907902"/>
            <a:ext cx="8756779" cy="9657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2800" dirty="0" err="1">
                <a:solidFill>
                  <a:schemeClr val="tx1"/>
                </a:solidFill>
              </a:rPr>
              <a:t>Lepaan</a:t>
            </a:r>
            <a:r>
              <a:rPr lang="fi-FI" sz="2800" dirty="0">
                <a:solidFill>
                  <a:schemeClr val="tx1"/>
                </a:solidFill>
              </a:rPr>
              <a:t> kampuksen niitty- ja nurmikkokokeet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698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grass land&#10;&#10;Description automatically generated">
            <a:extLst>
              <a:ext uri="{FF2B5EF4-FFF2-40B4-BE49-F238E27FC236}">
                <a16:creationId xmlns:a16="http://schemas.microsoft.com/office/drawing/2014/main" id="{13D07AE4-122E-709B-CB12-9DA4F5DF90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78"/>
          <a:stretch/>
        </p:blipFill>
        <p:spPr>
          <a:xfrm>
            <a:off x="800877" y="2267339"/>
            <a:ext cx="4489580" cy="37524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22F692-0648-E17F-7042-4722F31B181C}"/>
              </a:ext>
            </a:extLst>
          </p:cNvPr>
          <p:cNvSpPr txBox="1"/>
          <p:nvPr/>
        </p:nvSpPr>
        <p:spPr>
          <a:xfrm>
            <a:off x="5388428" y="3482734"/>
            <a:ext cx="52116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3600" dirty="0"/>
              <a:t>Kasvilajiston diversiteetti</a:t>
            </a:r>
            <a:endParaRPr lang="en-GB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F186DE-EBE1-7ED4-FAD5-0A6F14D11B81}"/>
              </a:ext>
            </a:extLst>
          </p:cNvPr>
          <p:cNvSpPr txBox="1"/>
          <p:nvPr/>
        </p:nvSpPr>
        <p:spPr>
          <a:xfrm>
            <a:off x="5436430" y="4430780"/>
            <a:ext cx="5665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/>
              <a:t>Maaperässä elävän eliöstön diversiteetti</a:t>
            </a:r>
            <a:endParaRPr lang="en-GB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7EE923-61AC-6C45-44E2-925E47DD284E}"/>
              </a:ext>
            </a:extLst>
          </p:cNvPr>
          <p:cNvSpPr txBox="1"/>
          <p:nvPr/>
        </p:nvSpPr>
        <p:spPr>
          <a:xfrm>
            <a:off x="5436430" y="2891967"/>
            <a:ext cx="5889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/>
              <a:t>Maan pinnalla elävän eliöstön diversiteetti</a:t>
            </a:r>
            <a:endParaRPr lang="en-GB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15E632-E24B-419E-779E-966B4D535B56}"/>
              </a:ext>
            </a:extLst>
          </p:cNvPr>
          <p:cNvSpPr txBox="1"/>
          <p:nvPr/>
        </p:nvSpPr>
        <p:spPr>
          <a:xfrm>
            <a:off x="5436430" y="1952474"/>
            <a:ext cx="4910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/>
              <a:t>Lentävien hyönteisten diversiteetti</a:t>
            </a:r>
            <a:endParaRPr lang="en-GB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BCAE35-696B-7DDB-826B-106683310FEE}"/>
              </a:ext>
            </a:extLst>
          </p:cNvPr>
          <p:cNvSpPr txBox="1"/>
          <p:nvPr/>
        </p:nvSpPr>
        <p:spPr>
          <a:xfrm>
            <a:off x="5436430" y="1012982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/>
              <a:t>Linnut</a:t>
            </a:r>
            <a:endParaRPr lang="en-GB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E3194A-EFE8-F2F7-9FDD-EA8E1B119EAB}"/>
              </a:ext>
            </a:extLst>
          </p:cNvPr>
          <p:cNvSpPr txBox="1"/>
          <p:nvPr/>
        </p:nvSpPr>
        <p:spPr>
          <a:xfrm>
            <a:off x="5436430" y="5230458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/>
              <a:t>Nisäkkäät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82807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2C044-BDF8-A7BD-FF2A-65FFD6C96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63" y="235928"/>
            <a:ext cx="11338450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i-FI" dirty="0"/>
              <a:t>Biodiversiteetin määritelmä ja sen peilaus nurmikoihin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96060F-E913-D851-D768-B486A7DEB24D}"/>
              </a:ext>
            </a:extLst>
          </p:cNvPr>
          <p:cNvSpPr/>
          <p:nvPr/>
        </p:nvSpPr>
        <p:spPr>
          <a:xfrm>
            <a:off x="1454271" y="2436511"/>
            <a:ext cx="3792429" cy="9676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dirty="0">
                <a:solidFill>
                  <a:schemeClr val="tx1"/>
                </a:solidFill>
              </a:rPr>
              <a:t>LAJIRUNSAUS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BAFD12-3227-7983-72B6-9A20E2D4F2B4}"/>
              </a:ext>
            </a:extLst>
          </p:cNvPr>
          <p:cNvSpPr/>
          <p:nvPr/>
        </p:nvSpPr>
        <p:spPr>
          <a:xfrm>
            <a:off x="1454272" y="3703958"/>
            <a:ext cx="3792430" cy="9676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dirty="0">
                <a:solidFill>
                  <a:schemeClr val="tx1"/>
                </a:solidFill>
              </a:rPr>
              <a:t>PERINNÖLLINEN MUUNTELU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6BFA05-9A32-0945-FEE6-BE0BF5F942C0}"/>
              </a:ext>
            </a:extLst>
          </p:cNvPr>
          <p:cNvSpPr/>
          <p:nvPr/>
        </p:nvSpPr>
        <p:spPr>
          <a:xfrm>
            <a:off x="1454271" y="4971405"/>
            <a:ext cx="3792431" cy="9676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dirty="0">
                <a:solidFill>
                  <a:schemeClr val="tx1"/>
                </a:solidFill>
              </a:rPr>
              <a:t>EKOSYSTEEMIEN MONIMUOTOISUUS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735CE8E-036D-5649-8F8A-FE093B08840D}"/>
              </a:ext>
            </a:extLst>
          </p:cNvPr>
          <p:cNvSpPr/>
          <p:nvPr/>
        </p:nvSpPr>
        <p:spPr>
          <a:xfrm>
            <a:off x="618086" y="2472023"/>
            <a:ext cx="905522" cy="90552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1.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59A5804-08E2-A09D-64E5-EB61BBC7650C}"/>
              </a:ext>
            </a:extLst>
          </p:cNvPr>
          <p:cNvSpPr/>
          <p:nvPr/>
        </p:nvSpPr>
        <p:spPr>
          <a:xfrm>
            <a:off x="618086" y="3703550"/>
            <a:ext cx="905522" cy="90552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2.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2878EF3-784B-9371-4DC3-113AAC52D09E}"/>
              </a:ext>
            </a:extLst>
          </p:cNvPr>
          <p:cNvSpPr/>
          <p:nvPr/>
        </p:nvSpPr>
        <p:spPr>
          <a:xfrm>
            <a:off x="618086" y="5033549"/>
            <a:ext cx="905522" cy="90552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3.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AB2FF9-8D02-84F8-DEC3-6812301E36A6}"/>
              </a:ext>
            </a:extLst>
          </p:cNvPr>
          <p:cNvSpPr txBox="1"/>
          <p:nvPr/>
        </p:nvSpPr>
        <p:spPr>
          <a:xfrm>
            <a:off x="5919282" y="2546548"/>
            <a:ext cx="6154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Miltä näyttää ”siisti” ja ”kunnollinen” nurmikko?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4C1460-BF72-0F7B-FF31-6E335A7D0F41}"/>
              </a:ext>
            </a:extLst>
          </p:cNvPr>
          <p:cNvSpPr txBox="1"/>
          <p:nvPr/>
        </p:nvSpPr>
        <p:spPr>
          <a:xfrm>
            <a:off x="5961270" y="4020041"/>
            <a:ext cx="5848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Miten nurmikon lajisto lisätty?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FC0EF9-6B32-0857-97AF-128A1CC5107A}"/>
              </a:ext>
            </a:extLst>
          </p:cNvPr>
          <p:cNvSpPr txBox="1"/>
          <p:nvPr/>
        </p:nvSpPr>
        <p:spPr>
          <a:xfrm>
            <a:off x="5961270" y="5033549"/>
            <a:ext cx="5848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Miten paljon eri nurmikkolaikut voivatkaan poiketa toisistaan? </a:t>
            </a:r>
          </a:p>
        </p:txBody>
      </p:sp>
    </p:spTree>
    <p:extLst>
      <p:ext uri="{BB962C8B-B14F-4D97-AF65-F5344CB8AC3E}">
        <p14:creationId xmlns:p14="http://schemas.microsoft.com/office/powerpoint/2010/main" val="279709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B851F-2F0D-5998-1D3D-4B476792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325" y="2517793"/>
            <a:ext cx="10260000" cy="1217707"/>
          </a:xfrm>
        </p:spPr>
        <p:txBody>
          <a:bodyPr/>
          <a:lstStyle/>
          <a:p>
            <a:r>
              <a:rPr lang="fi-FI" dirty="0"/>
              <a:t>Nurmikon ja niityn välinen ero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3226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89BAA-AEEB-FFC2-3EFD-E48D50D7E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784FD-51E6-528B-C4D2-48A759973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24A7DA-9E55-27EC-A1B3-DEC6A22875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340" y="-9674"/>
            <a:ext cx="9136533" cy="6879272"/>
          </a:xfrm>
          <a:prstGeom prst="rect">
            <a:avLst/>
          </a:prstGeom>
        </p:spPr>
      </p:pic>
      <p:pic>
        <p:nvPicPr>
          <p:cNvPr id="5" name="Picture 4" descr="A group of people in a garden&#10;&#10;Description automatically generated with medium confidence">
            <a:extLst>
              <a:ext uri="{FF2B5EF4-FFF2-40B4-BE49-F238E27FC236}">
                <a16:creationId xmlns:a16="http://schemas.microsoft.com/office/drawing/2014/main" id="{703BA53E-F8DB-92E1-37C0-2684BBEDC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338" y="-9213"/>
            <a:ext cx="9136533" cy="6878811"/>
          </a:xfrm>
          <a:prstGeom prst="rect">
            <a:avLst/>
          </a:prstGeom>
        </p:spPr>
      </p:pic>
      <p:pic>
        <p:nvPicPr>
          <p:cNvPr id="6" name="Picture 5" descr="A group of people standing around a tree that has been cut&#10;&#10;Description automatically generated with low confidence">
            <a:extLst>
              <a:ext uri="{FF2B5EF4-FFF2-40B4-BE49-F238E27FC236}">
                <a16:creationId xmlns:a16="http://schemas.microsoft.com/office/drawing/2014/main" id="{D8B3C179-C6BC-9ADE-79C1-CF531812D5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96" b="3692"/>
          <a:stretch/>
        </p:blipFill>
        <p:spPr>
          <a:xfrm>
            <a:off x="2346449" y="-10405"/>
            <a:ext cx="9136223" cy="6878811"/>
          </a:xfrm>
          <a:prstGeom prst="rect">
            <a:avLst/>
          </a:prstGeom>
        </p:spPr>
      </p:pic>
      <p:pic>
        <p:nvPicPr>
          <p:cNvPr id="7" name="Picture 6" descr="A picture containing tree, grass, outdoor, plant&#10;&#10;Description automatically generated">
            <a:extLst>
              <a:ext uri="{FF2B5EF4-FFF2-40B4-BE49-F238E27FC236}">
                <a16:creationId xmlns:a16="http://schemas.microsoft.com/office/drawing/2014/main" id="{DB8B6814-1223-F137-56CE-25E081B1C20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89"/>
          <a:stretch/>
        </p:blipFill>
        <p:spPr>
          <a:xfrm>
            <a:off x="2346649" y="-10406"/>
            <a:ext cx="9136223" cy="6878811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32BF531-E35E-38B2-B2D2-E4D7245F1371}"/>
              </a:ext>
            </a:extLst>
          </p:cNvPr>
          <p:cNvSpPr/>
          <p:nvPr/>
        </p:nvSpPr>
        <p:spPr>
          <a:xfrm>
            <a:off x="2455659" y="2640563"/>
            <a:ext cx="5828143" cy="4217437"/>
          </a:xfrm>
          <a:custGeom>
            <a:avLst/>
            <a:gdLst>
              <a:gd name="connsiteX0" fmla="*/ 259307 w 3275463"/>
              <a:gd name="connsiteY0" fmla="*/ 0 h 2477069"/>
              <a:gd name="connsiteX1" fmla="*/ 0 w 3275463"/>
              <a:gd name="connsiteY1" fmla="*/ 13648 h 2477069"/>
              <a:gd name="connsiteX2" fmla="*/ 1596788 w 3275463"/>
              <a:gd name="connsiteY2" fmla="*/ 2477069 h 2477069"/>
              <a:gd name="connsiteX3" fmla="*/ 3275463 w 3275463"/>
              <a:gd name="connsiteY3" fmla="*/ 2463421 h 2477069"/>
              <a:gd name="connsiteX4" fmla="*/ 259307 w 3275463"/>
              <a:gd name="connsiteY4" fmla="*/ 0 h 247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5463" h="2477069">
                <a:moveTo>
                  <a:pt x="259307" y="0"/>
                </a:moveTo>
                <a:lnTo>
                  <a:pt x="0" y="13648"/>
                </a:lnTo>
                <a:lnTo>
                  <a:pt x="1596788" y="2477069"/>
                </a:lnTo>
                <a:lnTo>
                  <a:pt x="3275463" y="2463421"/>
                </a:lnTo>
                <a:lnTo>
                  <a:pt x="259307" y="0"/>
                </a:lnTo>
                <a:close/>
              </a:path>
            </a:pathLst>
          </a:custGeom>
          <a:solidFill>
            <a:srgbClr val="C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F5CD632-88BB-0DCF-43FD-407F6A569385}"/>
              </a:ext>
            </a:extLst>
          </p:cNvPr>
          <p:cNvSpPr/>
          <p:nvPr/>
        </p:nvSpPr>
        <p:spPr>
          <a:xfrm>
            <a:off x="7385179" y="3359021"/>
            <a:ext cx="4097493" cy="2465856"/>
          </a:xfrm>
          <a:custGeom>
            <a:avLst/>
            <a:gdLst>
              <a:gd name="connsiteX0" fmla="*/ 3242013 w 3269309"/>
              <a:gd name="connsiteY0" fmla="*/ 941695 h 1624084"/>
              <a:gd name="connsiteX1" fmla="*/ 696706 w 3269309"/>
              <a:gd name="connsiteY1" fmla="*/ 293427 h 1624084"/>
              <a:gd name="connsiteX2" fmla="*/ 696706 w 3269309"/>
              <a:gd name="connsiteY2" fmla="*/ 293427 h 1624084"/>
              <a:gd name="connsiteX3" fmla="*/ 669410 w 3269309"/>
              <a:gd name="connsiteY3" fmla="*/ 238836 h 1624084"/>
              <a:gd name="connsiteX4" fmla="*/ 696706 w 3269309"/>
              <a:gd name="connsiteY4" fmla="*/ 81887 h 1624084"/>
              <a:gd name="connsiteX5" fmla="*/ 710354 w 3269309"/>
              <a:gd name="connsiteY5" fmla="*/ 54591 h 1624084"/>
              <a:gd name="connsiteX6" fmla="*/ 758121 w 3269309"/>
              <a:gd name="connsiteY6" fmla="*/ 20472 h 1624084"/>
              <a:gd name="connsiteX7" fmla="*/ 758121 w 3269309"/>
              <a:gd name="connsiteY7" fmla="*/ 20472 h 1624084"/>
              <a:gd name="connsiteX8" fmla="*/ 758121 w 3269309"/>
              <a:gd name="connsiteY8" fmla="*/ 20472 h 1624084"/>
              <a:gd name="connsiteX9" fmla="*/ 655763 w 3269309"/>
              <a:gd name="connsiteY9" fmla="*/ 0 h 1624084"/>
              <a:gd name="connsiteX10" fmla="*/ 130324 w 3269309"/>
              <a:gd name="connsiteY10" fmla="*/ 13648 h 1624084"/>
              <a:gd name="connsiteX11" fmla="*/ 41613 w 3269309"/>
              <a:gd name="connsiteY11" fmla="*/ 47767 h 1624084"/>
              <a:gd name="connsiteX12" fmla="*/ 21142 w 3269309"/>
              <a:gd name="connsiteY12" fmla="*/ 68239 h 1624084"/>
              <a:gd name="connsiteX13" fmla="*/ 14318 w 3269309"/>
              <a:gd name="connsiteY13" fmla="*/ 95534 h 1624084"/>
              <a:gd name="connsiteX14" fmla="*/ 670 w 3269309"/>
              <a:gd name="connsiteY14" fmla="*/ 122830 h 1624084"/>
              <a:gd name="connsiteX15" fmla="*/ 21142 w 3269309"/>
              <a:gd name="connsiteY15" fmla="*/ 245660 h 1624084"/>
              <a:gd name="connsiteX16" fmla="*/ 34789 w 3269309"/>
              <a:gd name="connsiteY16" fmla="*/ 272955 h 1624084"/>
              <a:gd name="connsiteX17" fmla="*/ 116676 w 3269309"/>
              <a:gd name="connsiteY17" fmla="*/ 348018 h 1624084"/>
              <a:gd name="connsiteX18" fmla="*/ 171267 w 3269309"/>
              <a:gd name="connsiteY18" fmla="*/ 375313 h 1624084"/>
              <a:gd name="connsiteX19" fmla="*/ 198563 w 3269309"/>
              <a:gd name="connsiteY19" fmla="*/ 388961 h 1624084"/>
              <a:gd name="connsiteX20" fmla="*/ 287273 w 3269309"/>
              <a:gd name="connsiteY20" fmla="*/ 429904 h 1624084"/>
              <a:gd name="connsiteX21" fmla="*/ 328216 w 3269309"/>
              <a:gd name="connsiteY21" fmla="*/ 450376 h 1624084"/>
              <a:gd name="connsiteX22" fmla="*/ 410103 w 3269309"/>
              <a:gd name="connsiteY22" fmla="*/ 491319 h 1624084"/>
              <a:gd name="connsiteX23" fmla="*/ 410103 w 3269309"/>
              <a:gd name="connsiteY23" fmla="*/ 491319 h 1624084"/>
              <a:gd name="connsiteX24" fmla="*/ 3269309 w 3269309"/>
              <a:gd name="connsiteY24" fmla="*/ 1624084 h 1624084"/>
              <a:gd name="connsiteX25" fmla="*/ 3242013 w 3269309"/>
              <a:gd name="connsiteY25" fmla="*/ 941695 h 162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269309" h="1624084">
                <a:moveTo>
                  <a:pt x="3242013" y="941695"/>
                </a:moveTo>
                <a:lnTo>
                  <a:pt x="696706" y="293427"/>
                </a:lnTo>
                <a:lnTo>
                  <a:pt x="696706" y="293427"/>
                </a:lnTo>
                <a:cubicBezTo>
                  <a:pt x="687607" y="275230"/>
                  <a:pt x="672159" y="258994"/>
                  <a:pt x="669410" y="238836"/>
                </a:cubicBezTo>
                <a:cubicBezTo>
                  <a:pt x="663505" y="195532"/>
                  <a:pt x="675781" y="123738"/>
                  <a:pt x="696706" y="81887"/>
                </a:cubicBezTo>
                <a:cubicBezTo>
                  <a:pt x="701255" y="72788"/>
                  <a:pt x="703655" y="62247"/>
                  <a:pt x="710354" y="54591"/>
                </a:cubicBezTo>
                <a:cubicBezTo>
                  <a:pt x="728133" y="34272"/>
                  <a:pt x="738539" y="30262"/>
                  <a:pt x="758121" y="20472"/>
                </a:cubicBezTo>
                <a:lnTo>
                  <a:pt x="758121" y="20472"/>
                </a:lnTo>
                <a:lnTo>
                  <a:pt x="758121" y="20472"/>
                </a:lnTo>
                <a:cubicBezTo>
                  <a:pt x="724002" y="13648"/>
                  <a:pt x="690548" y="848"/>
                  <a:pt x="655763" y="0"/>
                </a:cubicBezTo>
                <a:lnTo>
                  <a:pt x="130324" y="13648"/>
                </a:lnTo>
                <a:cubicBezTo>
                  <a:pt x="90636" y="25554"/>
                  <a:pt x="69271" y="24718"/>
                  <a:pt x="41613" y="47767"/>
                </a:cubicBezTo>
                <a:cubicBezTo>
                  <a:pt x="34199" y="53945"/>
                  <a:pt x="27966" y="61415"/>
                  <a:pt x="21142" y="68239"/>
                </a:cubicBezTo>
                <a:cubicBezTo>
                  <a:pt x="18867" y="77337"/>
                  <a:pt x="17611" y="86753"/>
                  <a:pt x="14318" y="95534"/>
                </a:cubicBezTo>
                <a:cubicBezTo>
                  <a:pt x="10746" y="105059"/>
                  <a:pt x="1305" y="112677"/>
                  <a:pt x="670" y="122830"/>
                </a:cubicBezTo>
                <a:cubicBezTo>
                  <a:pt x="-2300" y="170346"/>
                  <a:pt x="4604" y="204314"/>
                  <a:pt x="21142" y="245660"/>
                </a:cubicBezTo>
                <a:cubicBezTo>
                  <a:pt x="24920" y="255105"/>
                  <a:pt x="28277" y="265141"/>
                  <a:pt x="34789" y="272955"/>
                </a:cubicBezTo>
                <a:cubicBezTo>
                  <a:pt x="47820" y="288592"/>
                  <a:pt x="90715" y="332874"/>
                  <a:pt x="116676" y="348018"/>
                </a:cubicBezTo>
                <a:cubicBezTo>
                  <a:pt x="134249" y="358269"/>
                  <a:pt x="153070" y="366215"/>
                  <a:pt x="171267" y="375313"/>
                </a:cubicBezTo>
                <a:cubicBezTo>
                  <a:pt x="180366" y="379862"/>
                  <a:pt x="189731" y="383914"/>
                  <a:pt x="198563" y="388961"/>
                </a:cubicBezTo>
                <a:cubicBezTo>
                  <a:pt x="258820" y="423394"/>
                  <a:pt x="228932" y="410458"/>
                  <a:pt x="287273" y="429904"/>
                </a:cubicBezTo>
                <a:cubicBezTo>
                  <a:pt x="335202" y="461857"/>
                  <a:pt x="281133" y="428404"/>
                  <a:pt x="328216" y="450376"/>
                </a:cubicBezTo>
                <a:cubicBezTo>
                  <a:pt x="355870" y="463281"/>
                  <a:pt x="410103" y="491319"/>
                  <a:pt x="410103" y="491319"/>
                </a:cubicBezTo>
                <a:lnTo>
                  <a:pt x="410103" y="491319"/>
                </a:lnTo>
                <a:lnTo>
                  <a:pt x="3269309" y="1624084"/>
                </a:lnTo>
                <a:lnTo>
                  <a:pt x="3242013" y="941695"/>
                </a:lnTo>
                <a:close/>
              </a:path>
            </a:pathLst>
          </a:custGeom>
          <a:solidFill>
            <a:srgbClr val="C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4890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 descr="A picture containing text, receipt&#10;&#10;Description automatically generated">
            <a:extLst>
              <a:ext uri="{FF2B5EF4-FFF2-40B4-BE49-F238E27FC236}">
                <a16:creationId xmlns:a16="http://schemas.microsoft.com/office/drawing/2014/main" id="{355EF552-77D4-492F-B4FE-252EFA2C37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5" t="73556" r="58315" b="9640"/>
          <a:stretch/>
        </p:blipFill>
        <p:spPr>
          <a:xfrm rot="5400000">
            <a:off x="1379725" y="4009393"/>
            <a:ext cx="2231807" cy="1353578"/>
          </a:xfrm>
          <a:prstGeom prst="rect">
            <a:avLst/>
          </a:prstGeom>
        </p:spPr>
      </p:pic>
      <p:pic>
        <p:nvPicPr>
          <p:cNvPr id="67" name="Picture 66" descr="A picture containing text, receipt&#10;&#10;Description automatically generated">
            <a:extLst>
              <a:ext uri="{FF2B5EF4-FFF2-40B4-BE49-F238E27FC236}">
                <a16:creationId xmlns:a16="http://schemas.microsoft.com/office/drawing/2014/main" id="{6E62A5E8-A87E-471B-9452-4DA617AF26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5" t="4521" r="58315" b="76585"/>
          <a:stretch/>
        </p:blipFill>
        <p:spPr>
          <a:xfrm rot="5400000">
            <a:off x="9404966" y="3925244"/>
            <a:ext cx="2231807" cy="1521875"/>
          </a:xfrm>
          <a:prstGeom prst="rect">
            <a:avLst/>
          </a:prstGeom>
        </p:spPr>
      </p:pic>
      <p:pic>
        <p:nvPicPr>
          <p:cNvPr id="71" name="Picture 70" descr="A picture containing text, receipt&#10;&#10;Description automatically generated">
            <a:extLst>
              <a:ext uri="{FF2B5EF4-FFF2-40B4-BE49-F238E27FC236}">
                <a16:creationId xmlns:a16="http://schemas.microsoft.com/office/drawing/2014/main" id="{DAF3BF12-1BC3-4520-BE16-F4BF3332E0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5" t="56984" r="58315" b="26211"/>
          <a:stretch/>
        </p:blipFill>
        <p:spPr>
          <a:xfrm rot="5400000">
            <a:off x="3382218" y="4017428"/>
            <a:ext cx="2231807" cy="1353578"/>
          </a:xfrm>
          <a:prstGeom prst="rect">
            <a:avLst/>
          </a:prstGeom>
        </p:spPr>
      </p:pic>
      <p:pic>
        <p:nvPicPr>
          <p:cNvPr id="72" name="Picture 71" descr="A picture containing text, receipt&#10;&#10;Description automatically generated">
            <a:extLst>
              <a:ext uri="{FF2B5EF4-FFF2-40B4-BE49-F238E27FC236}">
                <a16:creationId xmlns:a16="http://schemas.microsoft.com/office/drawing/2014/main" id="{5E9D57ED-208B-4D6B-8795-49F9411FF2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5" t="39788" r="58315" b="42156"/>
          <a:stretch/>
        </p:blipFill>
        <p:spPr>
          <a:xfrm rot="5400000">
            <a:off x="5426372" y="3967050"/>
            <a:ext cx="2231807" cy="1454332"/>
          </a:xfrm>
          <a:prstGeom prst="rect">
            <a:avLst/>
          </a:prstGeom>
        </p:spPr>
      </p:pic>
      <p:pic>
        <p:nvPicPr>
          <p:cNvPr id="73" name="Picture 72" descr="A picture containing text, receipt&#10;&#10;Description automatically generated">
            <a:extLst>
              <a:ext uri="{FF2B5EF4-FFF2-40B4-BE49-F238E27FC236}">
                <a16:creationId xmlns:a16="http://schemas.microsoft.com/office/drawing/2014/main" id="{FD5298B7-37F8-4492-9873-6CA5CF6A32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5" t="22924" r="58315" b="59744"/>
          <a:stretch/>
        </p:blipFill>
        <p:spPr>
          <a:xfrm rot="5400000">
            <a:off x="7385861" y="3996195"/>
            <a:ext cx="2231807" cy="1396044"/>
          </a:xfrm>
          <a:prstGeom prst="rect">
            <a:avLst/>
          </a:prstGeom>
        </p:spPr>
      </p:pic>
      <p:sp>
        <p:nvSpPr>
          <p:cNvPr id="69" name="Nuoli: Oikea 68">
            <a:extLst>
              <a:ext uri="{FF2B5EF4-FFF2-40B4-BE49-F238E27FC236}">
                <a16:creationId xmlns:a16="http://schemas.microsoft.com/office/drawing/2014/main" id="{79668B95-55A2-4459-AD99-06A705CC3920}"/>
              </a:ext>
            </a:extLst>
          </p:cNvPr>
          <p:cNvSpPr/>
          <p:nvPr/>
        </p:nvSpPr>
        <p:spPr>
          <a:xfrm>
            <a:off x="0" y="5580238"/>
            <a:ext cx="12102781" cy="117879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D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Nuoli: Oikea 19">
            <a:extLst>
              <a:ext uri="{FF2B5EF4-FFF2-40B4-BE49-F238E27FC236}">
                <a16:creationId xmlns:a16="http://schemas.microsoft.com/office/drawing/2014/main" id="{74B1FA7A-32F8-4459-B2F6-81527E81AD58}"/>
              </a:ext>
            </a:extLst>
          </p:cNvPr>
          <p:cNvSpPr/>
          <p:nvPr/>
        </p:nvSpPr>
        <p:spPr>
          <a:xfrm>
            <a:off x="0" y="2642484"/>
            <a:ext cx="12095018" cy="1177787"/>
          </a:xfrm>
          <a:prstGeom prst="rightArrow">
            <a:avLst/>
          </a:prstGeom>
          <a:solidFill>
            <a:srgbClr val="7C9C1E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7B28483E-4C0B-4310-AF67-412A938E49A4}"/>
              </a:ext>
            </a:extLst>
          </p:cNvPr>
          <p:cNvSpPr txBox="1"/>
          <p:nvPr/>
        </p:nvSpPr>
        <p:spPr>
          <a:xfrm>
            <a:off x="1713090" y="3038451"/>
            <a:ext cx="166911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dirty="0"/>
              <a:t>Perustaminen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19072F5E-E996-42CC-8A39-EF5F296DE942}"/>
              </a:ext>
            </a:extLst>
          </p:cNvPr>
          <p:cNvSpPr txBox="1"/>
          <p:nvPr/>
        </p:nvSpPr>
        <p:spPr>
          <a:xfrm>
            <a:off x="3829453" y="3035982"/>
            <a:ext cx="15610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dirty="0"/>
              <a:t>Kehittyminen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F9DCA20C-37F1-4977-AC67-865392B4C149}"/>
              </a:ext>
            </a:extLst>
          </p:cNvPr>
          <p:cNvSpPr txBox="1"/>
          <p:nvPr/>
        </p:nvSpPr>
        <p:spPr>
          <a:xfrm>
            <a:off x="5798393" y="3036023"/>
            <a:ext cx="163550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dirty="0"/>
              <a:t>Vakiintuminen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16395C15-AA7B-4A04-AA05-008128EAFA7D}"/>
              </a:ext>
            </a:extLst>
          </p:cNvPr>
          <p:cNvSpPr txBox="1"/>
          <p:nvPr/>
        </p:nvSpPr>
        <p:spPr>
          <a:xfrm>
            <a:off x="7660433" y="3041831"/>
            <a:ext cx="182208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dirty="0"/>
              <a:t>Vesakoituminen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BEC170C1-3A80-4D91-ABA6-09399A8FEFB0}"/>
              </a:ext>
            </a:extLst>
          </p:cNvPr>
          <p:cNvSpPr/>
          <p:nvPr/>
        </p:nvSpPr>
        <p:spPr>
          <a:xfrm>
            <a:off x="1777519" y="3067738"/>
            <a:ext cx="1403615" cy="2734347"/>
          </a:xfrm>
          <a:prstGeom prst="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804120C4-F137-42EF-8895-19CADA754BEB}"/>
              </a:ext>
            </a:extLst>
          </p:cNvPr>
          <p:cNvSpPr/>
          <p:nvPr/>
        </p:nvSpPr>
        <p:spPr>
          <a:xfrm>
            <a:off x="3812616" y="3578313"/>
            <a:ext cx="1635510" cy="2223772"/>
          </a:xfrm>
          <a:prstGeom prst="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AB7A415B-7CB4-456F-9C44-5B876AF2FCEA}"/>
              </a:ext>
            </a:extLst>
          </p:cNvPr>
          <p:cNvSpPr/>
          <p:nvPr/>
        </p:nvSpPr>
        <p:spPr>
          <a:xfrm>
            <a:off x="5801250" y="3578313"/>
            <a:ext cx="1635510" cy="2223772"/>
          </a:xfrm>
          <a:prstGeom prst="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CFB3E1C1-EF4F-4CA8-9405-28124FCC9EED}"/>
              </a:ext>
            </a:extLst>
          </p:cNvPr>
          <p:cNvSpPr/>
          <p:nvPr/>
        </p:nvSpPr>
        <p:spPr>
          <a:xfrm>
            <a:off x="7780591" y="3578313"/>
            <a:ext cx="1635510" cy="2223772"/>
          </a:xfrm>
          <a:prstGeom prst="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D87A5332-EAEB-4B4C-BB86-16A976793156}"/>
              </a:ext>
            </a:extLst>
          </p:cNvPr>
          <p:cNvSpPr txBox="1"/>
          <p:nvPr/>
        </p:nvSpPr>
        <p:spPr>
          <a:xfrm>
            <a:off x="9630515" y="2897482"/>
            <a:ext cx="217432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1440"/>
            <a:r>
              <a:rPr lang="fi-FI" dirty="0"/>
              <a:t>Nuori metsä/taimikko</a:t>
            </a:r>
          </a:p>
        </p:txBody>
      </p:sp>
      <p:sp>
        <p:nvSpPr>
          <p:cNvPr id="15" name="Tasakylkinen kolmio 14">
            <a:extLst>
              <a:ext uri="{FF2B5EF4-FFF2-40B4-BE49-F238E27FC236}">
                <a16:creationId xmlns:a16="http://schemas.microsoft.com/office/drawing/2014/main" id="{B895A9B2-47C8-4D77-A12C-1D5B4921012C}"/>
              </a:ext>
            </a:extLst>
          </p:cNvPr>
          <p:cNvSpPr/>
          <p:nvPr/>
        </p:nvSpPr>
        <p:spPr>
          <a:xfrm rot="16200000">
            <a:off x="4116856" y="401870"/>
            <a:ext cx="560710" cy="4277257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E65F2457-86A6-48D7-9CF7-4FFD1C08536E}"/>
              </a:ext>
            </a:extLst>
          </p:cNvPr>
          <p:cNvSpPr txBox="1"/>
          <p:nvPr/>
        </p:nvSpPr>
        <p:spPr>
          <a:xfrm>
            <a:off x="376979" y="2197476"/>
            <a:ext cx="232198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dirty="0">
                <a:cs typeface="Calibri"/>
              </a:rPr>
              <a:t>Niittykasvilajiston</a:t>
            </a:r>
          </a:p>
          <a:p>
            <a:r>
              <a:rPr lang="fi-FI" dirty="0">
                <a:cs typeface="Calibri"/>
              </a:rPr>
              <a:t>monimuotoisuus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5F0690F4-9C58-421B-B5C4-C5937020E670}"/>
              </a:ext>
            </a:extLst>
          </p:cNvPr>
          <p:cNvSpPr txBox="1"/>
          <p:nvPr/>
        </p:nvSpPr>
        <p:spPr>
          <a:xfrm rot="19973806">
            <a:off x="1749330" y="956543"/>
            <a:ext cx="278763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 dirty="0">
                <a:cs typeface="Calibri"/>
              </a:rPr>
              <a:t>Maan köyhdyttäminen,</a:t>
            </a:r>
          </a:p>
          <a:p>
            <a:r>
              <a:rPr lang="fi-FI" sz="1200" dirty="0">
                <a:cs typeface="Calibri"/>
              </a:rPr>
              <a:t>Nurmikon leikkuun </a:t>
            </a:r>
          </a:p>
          <a:p>
            <a:r>
              <a:rPr lang="fi-FI" sz="1200" dirty="0">
                <a:cs typeface="Calibri"/>
              </a:rPr>
              <a:t>vähentäminen, kylväminen, </a:t>
            </a:r>
          </a:p>
          <a:p>
            <a:r>
              <a:rPr lang="fi-FI" sz="1200" dirty="0">
                <a:cs typeface="Calibri"/>
              </a:rPr>
              <a:t>itämisen varmistaminen</a:t>
            </a:r>
            <a:endParaRPr lang="fi-FI" sz="1200" dirty="0"/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EA356450-BBEC-43A6-B171-1F6D736FDB65}"/>
              </a:ext>
            </a:extLst>
          </p:cNvPr>
          <p:cNvSpPr txBox="1"/>
          <p:nvPr/>
        </p:nvSpPr>
        <p:spPr>
          <a:xfrm rot="19805618">
            <a:off x="4194340" y="773806"/>
            <a:ext cx="278763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 dirty="0">
                <a:cs typeface="Calibri"/>
              </a:rPr>
              <a:t>Niittäminen</a:t>
            </a:r>
          </a:p>
          <a:p>
            <a:r>
              <a:rPr lang="fi-FI" sz="1200" dirty="0">
                <a:cs typeface="Calibri"/>
              </a:rPr>
              <a:t>Isompien rikkaruohojen poisto</a:t>
            </a:r>
            <a:endParaRPr lang="fi-FI" sz="1200" dirty="0">
              <a:ea typeface="+mn-lt"/>
              <a:cs typeface="+mn-lt"/>
            </a:endParaRPr>
          </a:p>
          <a:p>
            <a:r>
              <a:rPr lang="fi-FI" sz="1200" dirty="0">
                <a:cs typeface="Calibri"/>
              </a:rPr>
              <a:t>Haitalliset vieraslajien poisto </a:t>
            </a:r>
          </a:p>
          <a:p>
            <a:r>
              <a:rPr lang="fi-FI" sz="1200" dirty="0">
                <a:cs typeface="Calibri"/>
              </a:rPr>
              <a:t>(lupiini, jättipalsami)</a:t>
            </a:r>
            <a:endParaRPr lang="fi-FI" dirty="0"/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BE82C4D7-FFA9-412E-956B-E1681E27E748}"/>
              </a:ext>
            </a:extLst>
          </p:cNvPr>
          <p:cNvSpPr txBox="1"/>
          <p:nvPr/>
        </p:nvSpPr>
        <p:spPr>
          <a:xfrm rot="19980000">
            <a:off x="6077317" y="965813"/>
            <a:ext cx="278763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 dirty="0">
                <a:cs typeface="Calibri"/>
              </a:rPr>
              <a:t>Niittäminen</a:t>
            </a:r>
          </a:p>
          <a:p>
            <a:r>
              <a:rPr lang="fi-FI" sz="1200" dirty="0">
                <a:cs typeface="Calibri"/>
              </a:rPr>
              <a:t>Koivujen ja muiden puuntaimien poistaminen</a:t>
            </a: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CA6560A5-3870-4A96-AC80-593293D60B18}"/>
              </a:ext>
            </a:extLst>
          </p:cNvPr>
          <p:cNvSpPr txBox="1"/>
          <p:nvPr/>
        </p:nvSpPr>
        <p:spPr>
          <a:xfrm rot="19980000">
            <a:off x="8014778" y="1060436"/>
            <a:ext cx="278763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 dirty="0">
                <a:cs typeface="Calibri"/>
              </a:rPr>
              <a:t>Niittäminen</a:t>
            </a:r>
          </a:p>
          <a:p>
            <a:r>
              <a:rPr lang="fi-FI" sz="1200" dirty="0">
                <a:cs typeface="Calibri"/>
              </a:rPr>
              <a:t>Raivaaminen </a:t>
            </a:r>
          </a:p>
        </p:txBody>
      </p:sp>
      <p:sp>
        <p:nvSpPr>
          <p:cNvPr id="25" name="Tekstiruutu 24">
            <a:extLst>
              <a:ext uri="{FF2B5EF4-FFF2-40B4-BE49-F238E27FC236}">
                <a16:creationId xmlns:a16="http://schemas.microsoft.com/office/drawing/2014/main" id="{3F136DE1-F0A4-42FE-987F-0AB5A24DF070}"/>
              </a:ext>
            </a:extLst>
          </p:cNvPr>
          <p:cNvSpPr txBox="1"/>
          <p:nvPr/>
        </p:nvSpPr>
        <p:spPr>
          <a:xfrm rot="19980000">
            <a:off x="9487412" y="892169"/>
            <a:ext cx="278763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 dirty="0">
                <a:cs typeface="Calibri"/>
              </a:rPr>
              <a:t>Niittäminen</a:t>
            </a:r>
          </a:p>
          <a:p>
            <a:r>
              <a:rPr lang="fi-FI" sz="1200" dirty="0">
                <a:cs typeface="Calibri"/>
              </a:rPr>
              <a:t>Hakkuut </a:t>
            </a:r>
          </a:p>
          <a:p>
            <a:r>
              <a:rPr lang="fi-FI" sz="1200" dirty="0">
                <a:cs typeface="Calibri"/>
              </a:rPr>
              <a:t>Uusien alueiden perustaminen</a:t>
            </a:r>
          </a:p>
        </p:txBody>
      </p:sp>
      <p:sp>
        <p:nvSpPr>
          <p:cNvPr id="61" name="Tekstiruutu 60">
            <a:extLst>
              <a:ext uri="{FF2B5EF4-FFF2-40B4-BE49-F238E27FC236}">
                <a16:creationId xmlns:a16="http://schemas.microsoft.com/office/drawing/2014/main" id="{5D6D7678-FBB0-4FBA-AE0D-3DB5BB91D95E}"/>
              </a:ext>
            </a:extLst>
          </p:cNvPr>
          <p:cNvSpPr txBox="1"/>
          <p:nvPr/>
        </p:nvSpPr>
        <p:spPr>
          <a:xfrm>
            <a:off x="2460850" y="6012303"/>
            <a:ext cx="2415931" cy="2770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 dirty="0">
                <a:cs typeface="Calibri"/>
              </a:rPr>
              <a:t>Paljon bakteereja, lajiköyhää</a:t>
            </a:r>
          </a:p>
        </p:txBody>
      </p:sp>
      <p:sp>
        <p:nvSpPr>
          <p:cNvPr id="63" name="Tekstiruutu 62">
            <a:extLst>
              <a:ext uri="{FF2B5EF4-FFF2-40B4-BE49-F238E27FC236}">
                <a16:creationId xmlns:a16="http://schemas.microsoft.com/office/drawing/2014/main" id="{4C4F7DC8-F292-4A06-A5B6-4D76319FF4AC}"/>
              </a:ext>
            </a:extLst>
          </p:cNvPr>
          <p:cNvSpPr txBox="1"/>
          <p:nvPr/>
        </p:nvSpPr>
        <p:spPr>
          <a:xfrm>
            <a:off x="8837688" y="6030952"/>
            <a:ext cx="2878368" cy="2770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 dirty="0">
                <a:cs typeface="Calibri"/>
              </a:rPr>
              <a:t>Monimuotoinen lajisto sienivaltaisuus</a:t>
            </a:r>
          </a:p>
        </p:txBody>
      </p:sp>
      <p:sp>
        <p:nvSpPr>
          <p:cNvPr id="64" name="Tekstiruutu 63">
            <a:extLst>
              <a:ext uri="{FF2B5EF4-FFF2-40B4-BE49-F238E27FC236}">
                <a16:creationId xmlns:a16="http://schemas.microsoft.com/office/drawing/2014/main" id="{63FC897F-DE71-4D68-A393-F4CC18AB570A}"/>
              </a:ext>
            </a:extLst>
          </p:cNvPr>
          <p:cNvSpPr txBox="1"/>
          <p:nvPr/>
        </p:nvSpPr>
        <p:spPr>
          <a:xfrm>
            <a:off x="5941027" y="6023389"/>
            <a:ext cx="2353007" cy="2770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 dirty="0">
                <a:cs typeface="Calibri"/>
              </a:rPr>
              <a:t>Monimuotoinen </a:t>
            </a:r>
            <a:r>
              <a:rPr lang="fi-FI" sz="1200" dirty="0" err="1">
                <a:cs typeface="Calibri"/>
              </a:rPr>
              <a:t>maaperäjajisto</a:t>
            </a:r>
            <a:endParaRPr lang="fi-FI" sz="1200" dirty="0">
              <a:cs typeface="Calibri"/>
            </a:endParaRPr>
          </a:p>
        </p:txBody>
      </p:sp>
      <p:sp>
        <p:nvSpPr>
          <p:cNvPr id="65" name="Tasakylkinen kolmio 64">
            <a:extLst>
              <a:ext uri="{FF2B5EF4-FFF2-40B4-BE49-F238E27FC236}">
                <a16:creationId xmlns:a16="http://schemas.microsoft.com/office/drawing/2014/main" id="{2DD3A4AB-A333-4F4B-9641-9BE70AF1F4E2}"/>
              </a:ext>
            </a:extLst>
          </p:cNvPr>
          <p:cNvSpPr/>
          <p:nvPr/>
        </p:nvSpPr>
        <p:spPr>
          <a:xfrm rot="5400000">
            <a:off x="8706516" y="71389"/>
            <a:ext cx="560709" cy="4938221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1ADB318D-922C-45E1-B048-BD7869CCF222}"/>
              </a:ext>
            </a:extLst>
          </p:cNvPr>
          <p:cNvSpPr txBox="1"/>
          <p:nvPr/>
        </p:nvSpPr>
        <p:spPr>
          <a:xfrm>
            <a:off x="366578" y="239545"/>
            <a:ext cx="769532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400" b="1" dirty="0"/>
              <a:t>Niityn vaiheittainen kehittyminen</a:t>
            </a:r>
            <a:endParaRPr lang="fi-FI" sz="2400" b="1" dirty="0">
              <a:cs typeface="Calibri"/>
            </a:endParaRPr>
          </a:p>
        </p:txBody>
      </p:sp>
      <p:sp>
        <p:nvSpPr>
          <p:cNvPr id="68" name="Tekstiruutu 67">
            <a:extLst>
              <a:ext uri="{FF2B5EF4-FFF2-40B4-BE49-F238E27FC236}">
                <a16:creationId xmlns:a16="http://schemas.microsoft.com/office/drawing/2014/main" id="{CF0E9046-4D50-4AA7-870B-D92592FDE215}"/>
              </a:ext>
            </a:extLst>
          </p:cNvPr>
          <p:cNvSpPr txBox="1"/>
          <p:nvPr/>
        </p:nvSpPr>
        <p:spPr>
          <a:xfrm>
            <a:off x="399651" y="612403"/>
            <a:ext cx="241593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dirty="0">
                <a:cs typeface="Calibri"/>
              </a:rPr>
              <a:t>Hoitotoimenpiteitä:</a:t>
            </a:r>
            <a:endParaRPr lang="fi-FI" dirty="0"/>
          </a:p>
        </p:txBody>
      </p:sp>
      <p:sp>
        <p:nvSpPr>
          <p:cNvPr id="70" name="Tekstiruutu 69">
            <a:extLst>
              <a:ext uri="{FF2B5EF4-FFF2-40B4-BE49-F238E27FC236}">
                <a16:creationId xmlns:a16="http://schemas.microsoft.com/office/drawing/2014/main" id="{F40E1909-730A-4325-9A26-968B66E96EC3}"/>
              </a:ext>
            </a:extLst>
          </p:cNvPr>
          <p:cNvSpPr txBox="1"/>
          <p:nvPr/>
        </p:nvSpPr>
        <p:spPr>
          <a:xfrm>
            <a:off x="345664" y="5822360"/>
            <a:ext cx="241593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dirty="0">
                <a:cs typeface="Calibri"/>
              </a:rPr>
              <a:t>Maaperän</a:t>
            </a:r>
          </a:p>
          <a:p>
            <a:r>
              <a:rPr lang="fi-FI" dirty="0">
                <a:cs typeface="Calibri"/>
              </a:rPr>
              <a:t>monimuotoisuus</a:t>
            </a:r>
          </a:p>
        </p:txBody>
      </p:sp>
    </p:spTree>
    <p:extLst>
      <p:ext uri="{BB962C8B-B14F-4D97-AF65-F5344CB8AC3E}">
        <p14:creationId xmlns:p14="http://schemas.microsoft.com/office/powerpoint/2010/main" val="2573516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25259E-9452-7E8D-F50E-7610B871C902}"/>
              </a:ext>
            </a:extLst>
          </p:cNvPr>
          <p:cNvSpPr/>
          <p:nvPr/>
        </p:nvSpPr>
        <p:spPr>
          <a:xfrm>
            <a:off x="1413588" y="2220686"/>
            <a:ext cx="8756779" cy="9657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2800" dirty="0">
                <a:solidFill>
                  <a:schemeClr val="bg1">
                    <a:lumMod val="50000"/>
                  </a:schemeClr>
                </a:solidFill>
              </a:rPr>
              <a:t>Monimuotoisuus rakennetussa ympäristössä</a:t>
            </a:r>
            <a:endParaRPr lang="en-GB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5DAE72-665F-EAF8-3F34-363E25EC06F1}"/>
              </a:ext>
            </a:extLst>
          </p:cNvPr>
          <p:cNvSpPr/>
          <p:nvPr/>
        </p:nvSpPr>
        <p:spPr>
          <a:xfrm>
            <a:off x="1413588" y="3564294"/>
            <a:ext cx="8756779" cy="9657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2800" dirty="0">
                <a:solidFill>
                  <a:schemeClr val="bg1">
                    <a:lumMod val="50000"/>
                  </a:schemeClr>
                </a:solidFill>
              </a:rPr>
              <a:t>Nurmikoiden ja niittyjen monimuotoisuus</a:t>
            </a:r>
            <a:endParaRPr lang="en-GB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D2E9B0-CE19-3F21-09CC-37835C195591}"/>
              </a:ext>
            </a:extLst>
          </p:cNvPr>
          <p:cNvSpPr/>
          <p:nvPr/>
        </p:nvSpPr>
        <p:spPr>
          <a:xfrm>
            <a:off x="1413588" y="4907902"/>
            <a:ext cx="8756779" cy="9657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2800" dirty="0" err="1">
                <a:solidFill>
                  <a:schemeClr val="tx1"/>
                </a:solidFill>
              </a:rPr>
              <a:t>Lepaan</a:t>
            </a:r>
            <a:r>
              <a:rPr lang="fi-FI" sz="2800" dirty="0">
                <a:solidFill>
                  <a:schemeClr val="tx1"/>
                </a:solidFill>
              </a:rPr>
              <a:t> kampuksen niitty- ja nurmikkokokeet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260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66D3C-0468-F2C2-0946-DB4CBC971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834C3-7B82-7CFB-C8AC-645AE6730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Historiallinen Hattula hurmaa - Hattula Matkailu - Hattulan nähtävyydet">
            <a:extLst>
              <a:ext uri="{FF2B5EF4-FFF2-40B4-BE49-F238E27FC236}">
                <a16:creationId xmlns:a16="http://schemas.microsoft.com/office/drawing/2014/main" id="{F008434B-FA32-4758-9BFA-1BD061507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2192000" cy="685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66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DBF05-FBD4-72F5-465C-E34C759D3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A0F7A7-8BE4-9FEA-E8D9-47D550DEA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4217"/>
            <a:ext cx="12244972" cy="430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21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ss field with trees and a road&#10;&#10;Description automatically generated">
            <a:extLst>
              <a:ext uri="{FF2B5EF4-FFF2-40B4-BE49-F238E27FC236}">
                <a16:creationId xmlns:a16="http://schemas.microsoft.com/office/drawing/2014/main" id="{3090F300-4BCB-DA1C-6CBE-F6E978A55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309" y="0"/>
            <a:ext cx="9144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F4D529-8E74-DB00-AFAA-66401201132A}"/>
              </a:ext>
            </a:extLst>
          </p:cNvPr>
          <p:cNvSpPr txBox="1"/>
          <p:nvPr/>
        </p:nvSpPr>
        <p:spPr>
          <a:xfrm flipH="1">
            <a:off x="215840" y="6241312"/>
            <a:ext cx="445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1.6.2023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8950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ADD6-C1DE-54E1-B6B8-9EF44BA28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A grass field with trees and a road&#10;&#10;Description automatically generated">
            <a:extLst>
              <a:ext uri="{FF2B5EF4-FFF2-40B4-BE49-F238E27FC236}">
                <a16:creationId xmlns:a16="http://schemas.microsoft.com/office/drawing/2014/main" id="{4FF1692E-4D65-DB6E-7466-BCF47648D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-3875"/>
            <a:ext cx="9144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678D78-8085-BE3A-3591-147680F836AF}"/>
              </a:ext>
            </a:extLst>
          </p:cNvPr>
          <p:cNvSpPr txBox="1"/>
          <p:nvPr/>
        </p:nvSpPr>
        <p:spPr>
          <a:xfrm flipH="1">
            <a:off x="215840" y="6241312"/>
            <a:ext cx="445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15.8.2023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8235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26C68-6B23-4113-4BED-961F838C6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Niittykasvien </a:t>
            </a:r>
            <a:r>
              <a:rPr lang="fi-FI" dirty="0"/>
              <a:t>lajimäärän muutos </a:t>
            </a:r>
            <a:endParaRPr lang="en-GB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F6E8E273-713E-FA41-5AAD-F54D80ABC5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8558209"/>
              </p:ext>
            </p:extLst>
          </p:nvPr>
        </p:nvGraphicFramePr>
        <p:xfrm>
          <a:off x="1932151" y="2359616"/>
          <a:ext cx="6643577" cy="4279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535814-5A87-2014-527E-69C1A8F45F70}"/>
              </a:ext>
            </a:extLst>
          </p:cNvPr>
          <p:cNvCxnSpPr>
            <a:cxnSpLocks/>
          </p:cNvCxnSpPr>
          <p:nvPr/>
        </p:nvCxnSpPr>
        <p:spPr>
          <a:xfrm>
            <a:off x="3084163" y="4277533"/>
            <a:ext cx="1224366" cy="0"/>
          </a:xfrm>
          <a:prstGeom prst="line">
            <a:avLst/>
          </a:prstGeom>
          <a:ln w="38100">
            <a:solidFill>
              <a:schemeClr val="accent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56CB6D1-72BA-5ED9-6830-82D63218A7CB}"/>
              </a:ext>
            </a:extLst>
          </p:cNvPr>
          <p:cNvCxnSpPr>
            <a:cxnSpLocks/>
          </p:cNvCxnSpPr>
          <p:nvPr/>
        </p:nvCxnSpPr>
        <p:spPr>
          <a:xfrm>
            <a:off x="4293031" y="4269784"/>
            <a:ext cx="1305011" cy="302216"/>
          </a:xfrm>
          <a:prstGeom prst="line">
            <a:avLst/>
          </a:prstGeom>
          <a:ln w="38100">
            <a:solidFill>
              <a:schemeClr val="accent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1322B6-3B29-A438-E8AB-79E2A8B49253}"/>
              </a:ext>
            </a:extLst>
          </p:cNvPr>
          <p:cNvCxnSpPr>
            <a:cxnSpLocks/>
          </p:cNvCxnSpPr>
          <p:nvPr/>
        </p:nvCxnSpPr>
        <p:spPr>
          <a:xfrm>
            <a:off x="5598042" y="4572000"/>
            <a:ext cx="2484324" cy="54244"/>
          </a:xfrm>
          <a:prstGeom prst="line">
            <a:avLst/>
          </a:prstGeom>
          <a:ln w="38100">
            <a:solidFill>
              <a:schemeClr val="accent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84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8989E-6A25-876C-0D92-5F000CE08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000" y="2766218"/>
            <a:ext cx="10260000" cy="1325563"/>
          </a:xfrm>
        </p:spPr>
        <p:txBody>
          <a:bodyPr/>
          <a:lstStyle/>
          <a:p>
            <a:r>
              <a:rPr lang="fi-FI" dirty="0"/>
              <a:t>Mitä tehdä, kun niitty lähtee liiaksi ruohottumaan? </a:t>
            </a:r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0D50498-3A2E-179F-6AC8-BA014AC541B9}"/>
              </a:ext>
            </a:extLst>
          </p:cNvPr>
          <p:cNvSpPr txBox="1">
            <a:spLocks/>
          </p:cNvSpPr>
          <p:nvPr/>
        </p:nvSpPr>
        <p:spPr>
          <a:xfrm>
            <a:off x="966000" y="3919157"/>
            <a:ext cx="829992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600" dirty="0"/>
              <a:t>Kokeiluna tukilaikut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510842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green plant in the dirt&#10;&#10;Description automatically generated">
            <a:extLst>
              <a:ext uri="{FF2B5EF4-FFF2-40B4-BE49-F238E27FC236}">
                <a16:creationId xmlns:a16="http://schemas.microsoft.com/office/drawing/2014/main" id="{B7BA1F6B-B9CD-5C0C-721C-6C6BE2BE27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9" b="1728"/>
          <a:stretch/>
        </p:blipFill>
        <p:spPr bwMode="auto">
          <a:xfrm>
            <a:off x="6633844" y="-1"/>
            <a:ext cx="5558156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EE5DC32-7979-B1F1-BF75-B7484FC92FD3}"/>
              </a:ext>
            </a:extLst>
          </p:cNvPr>
          <p:cNvSpPr/>
          <p:nvPr/>
        </p:nvSpPr>
        <p:spPr>
          <a:xfrm>
            <a:off x="1558455" y="4041962"/>
            <a:ext cx="5685181" cy="5176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60E658-0AD2-4ABA-8C14-6830C5F3A573}"/>
              </a:ext>
            </a:extLst>
          </p:cNvPr>
          <p:cNvSpPr/>
          <p:nvPr/>
        </p:nvSpPr>
        <p:spPr>
          <a:xfrm>
            <a:off x="1558456" y="5361964"/>
            <a:ext cx="5685180" cy="5176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B19583-4672-4C98-B48E-5D8B569D253F}"/>
              </a:ext>
            </a:extLst>
          </p:cNvPr>
          <p:cNvSpPr/>
          <p:nvPr/>
        </p:nvSpPr>
        <p:spPr>
          <a:xfrm>
            <a:off x="1558456" y="2647784"/>
            <a:ext cx="5685182" cy="5176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F9DA5F-B444-5A92-0461-680CFCFDCFFD}"/>
              </a:ext>
            </a:extLst>
          </p:cNvPr>
          <p:cNvSpPr txBox="1"/>
          <p:nvPr/>
        </p:nvSpPr>
        <p:spPr>
          <a:xfrm>
            <a:off x="1892410" y="2723122"/>
            <a:ext cx="3736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Lapion iskemältä pintamaan vaihto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03D31A-C199-A0CE-CE75-66ACE903CF52}"/>
              </a:ext>
            </a:extLst>
          </p:cNvPr>
          <p:cNvSpPr txBox="1"/>
          <p:nvPr/>
        </p:nvSpPr>
        <p:spPr>
          <a:xfrm>
            <a:off x="1892410" y="4121251"/>
            <a:ext cx="5558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Leveäruusukkeellisen kaksivuotisen taimen istutus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0B1504-DEAF-A9CB-DA1D-75C954DA118F}"/>
              </a:ext>
            </a:extLst>
          </p:cNvPr>
          <p:cNvSpPr txBox="1"/>
          <p:nvPr/>
        </p:nvSpPr>
        <p:spPr>
          <a:xfrm>
            <a:off x="1892410" y="5436141"/>
            <a:ext cx="4301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Kylvö niittysiemenseos + kesäkukka</a:t>
            </a:r>
            <a:endParaRPr lang="en-GB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20D3F4A-9D2D-6E83-3D4D-606EC71812DD}"/>
              </a:ext>
            </a:extLst>
          </p:cNvPr>
          <p:cNvSpPr/>
          <p:nvPr/>
        </p:nvSpPr>
        <p:spPr>
          <a:xfrm>
            <a:off x="914303" y="2577562"/>
            <a:ext cx="787179" cy="69971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1.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FD02543-5B42-D2BA-2010-97F2EB7335C1}"/>
              </a:ext>
            </a:extLst>
          </p:cNvPr>
          <p:cNvSpPr/>
          <p:nvPr/>
        </p:nvSpPr>
        <p:spPr>
          <a:xfrm>
            <a:off x="914303" y="3924256"/>
            <a:ext cx="787179" cy="69971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2.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25DBBAF-3313-8E99-7005-D52A617A6A3B}"/>
              </a:ext>
            </a:extLst>
          </p:cNvPr>
          <p:cNvSpPr/>
          <p:nvPr/>
        </p:nvSpPr>
        <p:spPr>
          <a:xfrm>
            <a:off x="914303" y="5270950"/>
            <a:ext cx="787179" cy="69971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3.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134509-A11A-AAB8-B34E-E4DD286115AF}"/>
              </a:ext>
            </a:extLst>
          </p:cNvPr>
          <p:cNvSpPr txBox="1"/>
          <p:nvPr/>
        </p:nvSpPr>
        <p:spPr>
          <a:xfrm>
            <a:off x="792605" y="1668973"/>
            <a:ext cx="2377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800" dirty="0"/>
              <a:t>TUKILAIKKU:</a:t>
            </a:r>
            <a:endParaRPr lang="en-GB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A54477-1870-9A67-765D-3384B77D0B33}"/>
              </a:ext>
            </a:extLst>
          </p:cNvPr>
          <p:cNvSpPr txBox="1"/>
          <p:nvPr/>
        </p:nvSpPr>
        <p:spPr>
          <a:xfrm>
            <a:off x="9724914" y="122286"/>
            <a:ext cx="24670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i="1" dirty="0">
                <a:solidFill>
                  <a:schemeClr val="bg1"/>
                </a:solidFill>
              </a:rPr>
              <a:t>Kuvaseuranta: Anu Koponen</a:t>
            </a:r>
            <a:endParaRPr lang="en-GB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07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9" grpId="0" animBg="1"/>
      <p:bldP spid="3" grpId="0"/>
      <p:bldP spid="4" grpId="0"/>
      <p:bldP spid="5" grpId="0"/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0E56AF-BEC7-B453-AD07-9A02E9458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6337"/>
            <a:ext cx="12192000" cy="55616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A67BB9-0008-E76B-74A7-C8AA15D12443}"/>
              </a:ext>
            </a:extLst>
          </p:cNvPr>
          <p:cNvSpPr txBox="1"/>
          <p:nvPr/>
        </p:nvSpPr>
        <p:spPr>
          <a:xfrm>
            <a:off x="9724914" y="988560"/>
            <a:ext cx="24670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i="1" dirty="0"/>
              <a:t>Kuvaseuranta: Anu Koponen</a:t>
            </a: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26333631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42E51-98FA-30D7-CF25-8A5D01A75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000" y="1538527"/>
            <a:ext cx="10260000" cy="1325563"/>
          </a:xfrm>
        </p:spPr>
        <p:txBody>
          <a:bodyPr/>
          <a:lstStyle/>
          <a:p>
            <a:r>
              <a:rPr lang="fi-FI" dirty="0"/>
              <a:t>Ensimmäisen vuoden havaintoja: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62244C-D430-C28C-AD2A-B248F97F5E02}"/>
              </a:ext>
            </a:extLst>
          </p:cNvPr>
          <p:cNvSpPr txBox="1"/>
          <p:nvPr/>
        </p:nvSpPr>
        <p:spPr>
          <a:xfrm>
            <a:off x="1203158" y="3048000"/>
            <a:ext cx="8957901" cy="16858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i-FI" sz="2400" dirty="0"/>
              <a:t>Laikun koko suhteessa ympäröivän kasvillisuuden korkeuteen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i-FI" sz="2400" dirty="0"/>
              <a:t>”Taimityypin” valinta: siemen, pikkupotti vai 9 cm astia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i-FI" sz="2400" dirty="0"/>
              <a:t>Kylvöjen kastelu tai kevätkosteuden hyödyntäminen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64897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8989E-6A25-876C-0D92-5F000CE08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000" y="2066422"/>
            <a:ext cx="10260000" cy="1325563"/>
          </a:xfrm>
        </p:spPr>
        <p:txBody>
          <a:bodyPr/>
          <a:lstStyle/>
          <a:p>
            <a:r>
              <a:rPr lang="fi-FI" dirty="0"/>
              <a:t>Nurmikoiden hoitotavan vaikutus hiilitaseeseen ja lajistoon </a:t>
            </a:r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0D50498-3A2E-179F-6AC8-BA014AC541B9}"/>
              </a:ext>
            </a:extLst>
          </p:cNvPr>
          <p:cNvSpPr txBox="1">
            <a:spLocks/>
          </p:cNvSpPr>
          <p:nvPr/>
        </p:nvSpPr>
        <p:spPr>
          <a:xfrm>
            <a:off x="966000" y="3863173"/>
            <a:ext cx="10669273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600" dirty="0"/>
              <a:t>Vertailualueiden seuranta lähdössä käyntiin </a:t>
            </a:r>
          </a:p>
          <a:p>
            <a:r>
              <a:rPr lang="fi-FI" sz="3000" dirty="0"/>
              <a:t>(EAKR-rahoitteinen Digitaalinen kaupunkihiili 2.0 –hanke)</a:t>
            </a:r>
            <a:endParaRPr lang="en-GB" sz="3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D681E8-35CF-2B0D-2166-35B0E5BAEB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875"/>
          <a:stretch/>
        </p:blipFill>
        <p:spPr>
          <a:xfrm>
            <a:off x="0" y="5907557"/>
            <a:ext cx="12192000" cy="95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73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193DC4-DEF1-9B6C-272C-D48FA43FB0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875"/>
          <a:stretch/>
        </p:blipFill>
        <p:spPr>
          <a:xfrm>
            <a:off x="0" y="5907557"/>
            <a:ext cx="12192000" cy="950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D23C4E-4551-11C4-23C8-4BF19181FADE}"/>
              </a:ext>
            </a:extLst>
          </p:cNvPr>
          <p:cNvSpPr txBox="1"/>
          <p:nvPr/>
        </p:nvSpPr>
        <p:spPr>
          <a:xfrm>
            <a:off x="4932736" y="160341"/>
            <a:ext cx="71641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800" dirty="0"/>
              <a:t>Digitaalinen kaupunkihiili 2.0</a:t>
            </a:r>
          </a:p>
          <a:p>
            <a:r>
              <a:rPr lang="fi-FI" sz="2800" dirty="0" err="1"/>
              <a:t>Lepaan</a:t>
            </a:r>
            <a:r>
              <a:rPr lang="fi-FI" sz="2800" dirty="0"/>
              <a:t> koekenttä, perustamis- ja hoitotavat</a:t>
            </a:r>
            <a:endParaRPr lang="en-GB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114DB8-8FFD-AC72-E817-D83CF51CB1F7}"/>
              </a:ext>
            </a:extLst>
          </p:cNvPr>
          <p:cNvSpPr/>
          <p:nvPr/>
        </p:nvSpPr>
        <p:spPr>
          <a:xfrm>
            <a:off x="5088636" y="2885487"/>
            <a:ext cx="6647785" cy="1404257"/>
          </a:xfrm>
          <a:prstGeom prst="rect">
            <a:avLst/>
          </a:prstGeom>
          <a:solidFill>
            <a:srgbClr val="7F6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4729ED-678E-3586-58D7-9D6E31F56D44}"/>
              </a:ext>
            </a:extLst>
          </p:cNvPr>
          <p:cNvSpPr txBox="1"/>
          <p:nvPr/>
        </p:nvSpPr>
        <p:spPr>
          <a:xfrm>
            <a:off x="6486722" y="4565013"/>
            <a:ext cx="16154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600" dirty="0"/>
              <a:t>Puutarhamaa</a:t>
            </a:r>
          </a:p>
          <a:p>
            <a:r>
              <a:rPr lang="fi-FI" sz="1600" dirty="0"/>
              <a:t>Ei massanvaihtoa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A6412C-3D6A-6B83-7F89-E782AE36600B}"/>
              </a:ext>
            </a:extLst>
          </p:cNvPr>
          <p:cNvSpPr txBox="1"/>
          <p:nvPr/>
        </p:nvSpPr>
        <p:spPr>
          <a:xfrm>
            <a:off x="9963994" y="4604674"/>
            <a:ext cx="17969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Tuotteistettu kasvualusta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822EF9-B2CC-B608-4985-01D5750B494A}"/>
              </a:ext>
            </a:extLst>
          </p:cNvPr>
          <p:cNvSpPr txBox="1"/>
          <p:nvPr/>
        </p:nvSpPr>
        <p:spPr>
          <a:xfrm>
            <a:off x="2873054" y="4569804"/>
            <a:ext cx="1796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Tuotteistettu kasvualusta</a:t>
            </a:r>
          </a:p>
          <a:p>
            <a:r>
              <a:rPr lang="fi-FI" sz="1600" dirty="0" err="1"/>
              <a:t>murskepedillä</a:t>
            </a:r>
            <a:endParaRPr lang="fi-FI" sz="16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4B04C5-E73D-70C9-309E-B7F10C35B56C}"/>
              </a:ext>
            </a:extLst>
          </p:cNvPr>
          <p:cNvSpPr/>
          <p:nvPr/>
        </p:nvSpPr>
        <p:spPr>
          <a:xfrm>
            <a:off x="9821639" y="2885485"/>
            <a:ext cx="1330779" cy="55789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57A81D-218F-C5C1-473F-4919E051B832}"/>
              </a:ext>
            </a:extLst>
          </p:cNvPr>
          <p:cNvSpPr txBox="1"/>
          <p:nvPr/>
        </p:nvSpPr>
        <p:spPr>
          <a:xfrm rot="16200000">
            <a:off x="10976470" y="3213131"/>
            <a:ext cx="17969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oleva pohjamaa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F2EE5CC-88E3-0CC5-C37D-3274F5A1A245}"/>
              </a:ext>
            </a:extLst>
          </p:cNvPr>
          <p:cNvSpPr/>
          <p:nvPr/>
        </p:nvSpPr>
        <p:spPr>
          <a:xfrm>
            <a:off x="6670363" y="2482913"/>
            <a:ext cx="287747" cy="412150"/>
          </a:xfrm>
          <a:custGeom>
            <a:avLst/>
            <a:gdLst>
              <a:gd name="connsiteX0" fmla="*/ 65399 w 287747"/>
              <a:gd name="connsiteY0" fmla="*/ 402574 h 412150"/>
              <a:gd name="connsiteX1" fmla="*/ 49071 w 287747"/>
              <a:gd name="connsiteY1" fmla="*/ 361753 h 412150"/>
              <a:gd name="connsiteX2" fmla="*/ 32742 w 287747"/>
              <a:gd name="connsiteY2" fmla="*/ 255617 h 412150"/>
              <a:gd name="connsiteX3" fmla="*/ 16414 w 287747"/>
              <a:gd name="connsiteY3" fmla="*/ 206632 h 412150"/>
              <a:gd name="connsiteX4" fmla="*/ 8249 w 287747"/>
              <a:gd name="connsiteY4" fmla="*/ 157646 h 412150"/>
              <a:gd name="connsiteX5" fmla="*/ 85 w 287747"/>
              <a:gd name="connsiteY5" fmla="*/ 133153 h 412150"/>
              <a:gd name="connsiteX6" fmla="*/ 32742 w 287747"/>
              <a:gd name="connsiteY6" fmla="*/ 263782 h 412150"/>
              <a:gd name="connsiteX7" fmla="*/ 57235 w 287747"/>
              <a:gd name="connsiteY7" fmla="*/ 288274 h 412150"/>
              <a:gd name="connsiteX8" fmla="*/ 106221 w 287747"/>
              <a:gd name="connsiteY8" fmla="*/ 369917 h 412150"/>
              <a:gd name="connsiteX9" fmla="*/ 147042 w 287747"/>
              <a:gd name="connsiteY9" fmla="*/ 329096 h 412150"/>
              <a:gd name="connsiteX10" fmla="*/ 163371 w 287747"/>
              <a:gd name="connsiteY10" fmla="*/ 329096 h 412150"/>
              <a:gd name="connsiteX11" fmla="*/ 179699 w 287747"/>
              <a:gd name="connsiteY11" fmla="*/ 394410 h 412150"/>
              <a:gd name="connsiteX12" fmla="*/ 212356 w 287747"/>
              <a:gd name="connsiteY12" fmla="*/ 410739 h 412150"/>
              <a:gd name="connsiteX13" fmla="*/ 245014 w 287747"/>
              <a:gd name="connsiteY13" fmla="*/ 361753 h 412150"/>
              <a:gd name="connsiteX14" fmla="*/ 269506 w 287747"/>
              <a:gd name="connsiteY14" fmla="*/ 222960 h 412150"/>
              <a:gd name="connsiteX15" fmla="*/ 277671 w 287747"/>
              <a:gd name="connsiteY15" fmla="*/ 67839 h 412150"/>
              <a:gd name="connsiteX16" fmla="*/ 285835 w 287747"/>
              <a:gd name="connsiteY16" fmla="*/ 2524 h 412150"/>
              <a:gd name="connsiteX17" fmla="*/ 285835 w 287747"/>
              <a:gd name="connsiteY17" fmla="*/ 43346 h 41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7747" h="412150">
                <a:moveTo>
                  <a:pt x="65399" y="402574"/>
                </a:moveTo>
                <a:cubicBezTo>
                  <a:pt x="59956" y="388967"/>
                  <a:pt x="53282" y="375790"/>
                  <a:pt x="49071" y="361753"/>
                </a:cubicBezTo>
                <a:cubicBezTo>
                  <a:pt x="36554" y="320029"/>
                  <a:pt x="42704" y="302110"/>
                  <a:pt x="32742" y="255617"/>
                </a:cubicBezTo>
                <a:cubicBezTo>
                  <a:pt x="29136" y="238787"/>
                  <a:pt x="20588" y="223330"/>
                  <a:pt x="16414" y="206632"/>
                </a:cubicBezTo>
                <a:cubicBezTo>
                  <a:pt x="12399" y="190572"/>
                  <a:pt x="11840" y="173806"/>
                  <a:pt x="8249" y="157646"/>
                </a:cubicBezTo>
                <a:cubicBezTo>
                  <a:pt x="6382" y="149245"/>
                  <a:pt x="-865" y="124600"/>
                  <a:pt x="85" y="133153"/>
                </a:cubicBezTo>
                <a:cubicBezTo>
                  <a:pt x="4492" y="172814"/>
                  <a:pt x="6727" y="227360"/>
                  <a:pt x="32742" y="263782"/>
                </a:cubicBezTo>
                <a:cubicBezTo>
                  <a:pt x="39453" y="273177"/>
                  <a:pt x="49071" y="280110"/>
                  <a:pt x="57235" y="288274"/>
                </a:cubicBezTo>
                <a:cubicBezTo>
                  <a:pt x="76516" y="365396"/>
                  <a:pt x="53491" y="343553"/>
                  <a:pt x="106221" y="369917"/>
                </a:cubicBezTo>
                <a:cubicBezTo>
                  <a:pt x="119828" y="356310"/>
                  <a:pt x="136636" y="345283"/>
                  <a:pt x="147042" y="329096"/>
                </a:cubicBezTo>
                <a:cubicBezTo>
                  <a:pt x="179784" y="278163"/>
                  <a:pt x="194973" y="186883"/>
                  <a:pt x="163371" y="329096"/>
                </a:cubicBezTo>
                <a:cubicBezTo>
                  <a:pt x="168814" y="350867"/>
                  <a:pt x="168153" y="375167"/>
                  <a:pt x="179699" y="394410"/>
                </a:cubicBezTo>
                <a:cubicBezTo>
                  <a:pt x="185961" y="404846"/>
                  <a:pt x="201470" y="416182"/>
                  <a:pt x="212356" y="410739"/>
                </a:cubicBezTo>
                <a:cubicBezTo>
                  <a:pt x="229909" y="401963"/>
                  <a:pt x="234128" y="378082"/>
                  <a:pt x="245014" y="361753"/>
                </a:cubicBezTo>
                <a:cubicBezTo>
                  <a:pt x="258222" y="302316"/>
                  <a:pt x="265121" y="282162"/>
                  <a:pt x="269506" y="222960"/>
                </a:cubicBezTo>
                <a:cubicBezTo>
                  <a:pt x="273331" y="171323"/>
                  <a:pt x="273846" y="119476"/>
                  <a:pt x="277671" y="67839"/>
                </a:cubicBezTo>
                <a:cubicBezTo>
                  <a:pt x="279292" y="45958"/>
                  <a:pt x="278897" y="23339"/>
                  <a:pt x="285835" y="2524"/>
                </a:cubicBezTo>
                <a:cubicBezTo>
                  <a:pt x="290138" y="-10385"/>
                  <a:pt x="285835" y="29739"/>
                  <a:pt x="285835" y="43346"/>
                </a:cubicBezTo>
              </a:path>
            </a:pathLst>
          </a:custGeom>
          <a:noFill/>
          <a:ln w="38100">
            <a:solidFill>
              <a:srgbClr val="70AD47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1913A6B-4161-EDF7-9CB5-6D5A2BEDF6CA}"/>
              </a:ext>
            </a:extLst>
          </p:cNvPr>
          <p:cNvSpPr/>
          <p:nvPr/>
        </p:nvSpPr>
        <p:spPr>
          <a:xfrm>
            <a:off x="7077586" y="2482913"/>
            <a:ext cx="287747" cy="412150"/>
          </a:xfrm>
          <a:custGeom>
            <a:avLst/>
            <a:gdLst>
              <a:gd name="connsiteX0" fmla="*/ 65399 w 287747"/>
              <a:gd name="connsiteY0" fmla="*/ 402574 h 412150"/>
              <a:gd name="connsiteX1" fmla="*/ 49071 w 287747"/>
              <a:gd name="connsiteY1" fmla="*/ 361753 h 412150"/>
              <a:gd name="connsiteX2" fmla="*/ 32742 w 287747"/>
              <a:gd name="connsiteY2" fmla="*/ 255617 h 412150"/>
              <a:gd name="connsiteX3" fmla="*/ 16414 w 287747"/>
              <a:gd name="connsiteY3" fmla="*/ 206632 h 412150"/>
              <a:gd name="connsiteX4" fmla="*/ 8249 w 287747"/>
              <a:gd name="connsiteY4" fmla="*/ 157646 h 412150"/>
              <a:gd name="connsiteX5" fmla="*/ 85 w 287747"/>
              <a:gd name="connsiteY5" fmla="*/ 133153 h 412150"/>
              <a:gd name="connsiteX6" fmla="*/ 32742 w 287747"/>
              <a:gd name="connsiteY6" fmla="*/ 263782 h 412150"/>
              <a:gd name="connsiteX7" fmla="*/ 57235 w 287747"/>
              <a:gd name="connsiteY7" fmla="*/ 288274 h 412150"/>
              <a:gd name="connsiteX8" fmla="*/ 106221 w 287747"/>
              <a:gd name="connsiteY8" fmla="*/ 369917 h 412150"/>
              <a:gd name="connsiteX9" fmla="*/ 147042 w 287747"/>
              <a:gd name="connsiteY9" fmla="*/ 329096 h 412150"/>
              <a:gd name="connsiteX10" fmla="*/ 163371 w 287747"/>
              <a:gd name="connsiteY10" fmla="*/ 329096 h 412150"/>
              <a:gd name="connsiteX11" fmla="*/ 179699 w 287747"/>
              <a:gd name="connsiteY11" fmla="*/ 394410 h 412150"/>
              <a:gd name="connsiteX12" fmla="*/ 212356 w 287747"/>
              <a:gd name="connsiteY12" fmla="*/ 410739 h 412150"/>
              <a:gd name="connsiteX13" fmla="*/ 245014 w 287747"/>
              <a:gd name="connsiteY13" fmla="*/ 361753 h 412150"/>
              <a:gd name="connsiteX14" fmla="*/ 269506 w 287747"/>
              <a:gd name="connsiteY14" fmla="*/ 222960 h 412150"/>
              <a:gd name="connsiteX15" fmla="*/ 277671 w 287747"/>
              <a:gd name="connsiteY15" fmla="*/ 67839 h 412150"/>
              <a:gd name="connsiteX16" fmla="*/ 285835 w 287747"/>
              <a:gd name="connsiteY16" fmla="*/ 2524 h 412150"/>
              <a:gd name="connsiteX17" fmla="*/ 285835 w 287747"/>
              <a:gd name="connsiteY17" fmla="*/ 43346 h 41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7747" h="412150">
                <a:moveTo>
                  <a:pt x="65399" y="402574"/>
                </a:moveTo>
                <a:cubicBezTo>
                  <a:pt x="59956" y="388967"/>
                  <a:pt x="53282" y="375790"/>
                  <a:pt x="49071" y="361753"/>
                </a:cubicBezTo>
                <a:cubicBezTo>
                  <a:pt x="36554" y="320029"/>
                  <a:pt x="42704" y="302110"/>
                  <a:pt x="32742" y="255617"/>
                </a:cubicBezTo>
                <a:cubicBezTo>
                  <a:pt x="29136" y="238787"/>
                  <a:pt x="20588" y="223330"/>
                  <a:pt x="16414" y="206632"/>
                </a:cubicBezTo>
                <a:cubicBezTo>
                  <a:pt x="12399" y="190572"/>
                  <a:pt x="11840" y="173806"/>
                  <a:pt x="8249" y="157646"/>
                </a:cubicBezTo>
                <a:cubicBezTo>
                  <a:pt x="6382" y="149245"/>
                  <a:pt x="-865" y="124600"/>
                  <a:pt x="85" y="133153"/>
                </a:cubicBezTo>
                <a:cubicBezTo>
                  <a:pt x="4492" y="172814"/>
                  <a:pt x="6727" y="227360"/>
                  <a:pt x="32742" y="263782"/>
                </a:cubicBezTo>
                <a:cubicBezTo>
                  <a:pt x="39453" y="273177"/>
                  <a:pt x="49071" y="280110"/>
                  <a:pt x="57235" y="288274"/>
                </a:cubicBezTo>
                <a:cubicBezTo>
                  <a:pt x="76516" y="365396"/>
                  <a:pt x="53491" y="343553"/>
                  <a:pt x="106221" y="369917"/>
                </a:cubicBezTo>
                <a:cubicBezTo>
                  <a:pt x="119828" y="356310"/>
                  <a:pt x="136636" y="345283"/>
                  <a:pt x="147042" y="329096"/>
                </a:cubicBezTo>
                <a:cubicBezTo>
                  <a:pt x="179784" y="278163"/>
                  <a:pt x="194973" y="186883"/>
                  <a:pt x="163371" y="329096"/>
                </a:cubicBezTo>
                <a:cubicBezTo>
                  <a:pt x="168814" y="350867"/>
                  <a:pt x="168153" y="375167"/>
                  <a:pt x="179699" y="394410"/>
                </a:cubicBezTo>
                <a:cubicBezTo>
                  <a:pt x="185961" y="404846"/>
                  <a:pt x="201470" y="416182"/>
                  <a:pt x="212356" y="410739"/>
                </a:cubicBezTo>
                <a:cubicBezTo>
                  <a:pt x="229909" y="401963"/>
                  <a:pt x="234128" y="378082"/>
                  <a:pt x="245014" y="361753"/>
                </a:cubicBezTo>
                <a:cubicBezTo>
                  <a:pt x="258222" y="302316"/>
                  <a:pt x="265121" y="282162"/>
                  <a:pt x="269506" y="222960"/>
                </a:cubicBezTo>
                <a:cubicBezTo>
                  <a:pt x="273331" y="171323"/>
                  <a:pt x="273846" y="119476"/>
                  <a:pt x="277671" y="67839"/>
                </a:cubicBezTo>
                <a:cubicBezTo>
                  <a:pt x="279292" y="45958"/>
                  <a:pt x="278897" y="23339"/>
                  <a:pt x="285835" y="2524"/>
                </a:cubicBezTo>
                <a:cubicBezTo>
                  <a:pt x="290138" y="-10385"/>
                  <a:pt x="285835" y="29739"/>
                  <a:pt x="285835" y="43346"/>
                </a:cubicBezTo>
              </a:path>
            </a:pathLst>
          </a:custGeom>
          <a:noFill/>
          <a:ln w="38100">
            <a:solidFill>
              <a:srgbClr val="70AD47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56A10B0-2428-08A7-7DAC-350F9EA1956B}"/>
              </a:ext>
            </a:extLst>
          </p:cNvPr>
          <p:cNvSpPr/>
          <p:nvPr/>
        </p:nvSpPr>
        <p:spPr>
          <a:xfrm>
            <a:off x="7448925" y="2473336"/>
            <a:ext cx="287747" cy="412150"/>
          </a:xfrm>
          <a:custGeom>
            <a:avLst/>
            <a:gdLst>
              <a:gd name="connsiteX0" fmla="*/ 65399 w 287747"/>
              <a:gd name="connsiteY0" fmla="*/ 402574 h 412150"/>
              <a:gd name="connsiteX1" fmla="*/ 49071 w 287747"/>
              <a:gd name="connsiteY1" fmla="*/ 361753 h 412150"/>
              <a:gd name="connsiteX2" fmla="*/ 32742 w 287747"/>
              <a:gd name="connsiteY2" fmla="*/ 255617 h 412150"/>
              <a:gd name="connsiteX3" fmla="*/ 16414 w 287747"/>
              <a:gd name="connsiteY3" fmla="*/ 206632 h 412150"/>
              <a:gd name="connsiteX4" fmla="*/ 8249 w 287747"/>
              <a:gd name="connsiteY4" fmla="*/ 157646 h 412150"/>
              <a:gd name="connsiteX5" fmla="*/ 85 w 287747"/>
              <a:gd name="connsiteY5" fmla="*/ 133153 h 412150"/>
              <a:gd name="connsiteX6" fmla="*/ 32742 w 287747"/>
              <a:gd name="connsiteY6" fmla="*/ 263782 h 412150"/>
              <a:gd name="connsiteX7" fmla="*/ 57235 w 287747"/>
              <a:gd name="connsiteY7" fmla="*/ 288274 h 412150"/>
              <a:gd name="connsiteX8" fmla="*/ 106221 w 287747"/>
              <a:gd name="connsiteY8" fmla="*/ 369917 h 412150"/>
              <a:gd name="connsiteX9" fmla="*/ 147042 w 287747"/>
              <a:gd name="connsiteY9" fmla="*/ 329096 h 412150"/>
              <a:gd name="connsiteX10" fmla="*/ 163371 w 287747"/>
              <a:gd name="connsiteY10" fmla="*/ 329096 h 412150"/>
              <a:gd name="connsiteX11" fmla="*/ 179699 w 287747"/>
              <a:gd name="connsiteY11" fmla="*/ 394410 h 412150"/>
              <a:gd name="connsiteX12" fmla="*/ 212356 w 287747"/>
              <a:gd name="connsiteY12" fmla="*/ 410739 h 412150"/>
              <a:gd name="connsiteX13" fmla="*/ 245014 w 287747"/>
              <a:gd name="connsiteY13" fmla="*/ 361753 h 412150"/>
              <a:gd name="connsiteX14" fmla="*/ 269506 w 287747"/>
              <a:gd name="connsiteY14" fmla="*/ 222960 h 412150"/>
              <a:gd name="connsiteX15" fmla="*/ 277671 w 287747"/>
              <a:gd name="connsiteY15" fmla="*/ 67839 h 412150"/>
              <a:gd name="connsiteX16" fmla="*/ 285835 w 287747"/>
              <a:gd name="connsiteY16" fmla="*/ 2524 h 412150"/>
              <a:gd name="connsiteX17" fmla="*/ 285835 w 287747"/>
              <a:gd name="connsiteY17" fmla="*/ 43346 h 41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7747" h="412150">
                <a:moveTo>
                  <a:pt x="65399" y="402574"/>
                </a:moveTo>
                <a:cubicBezTo>
                  <a:pt x="59956" y="388967"/>
                  <a:pt x="53282" y="375790"/>
                  <a:pt x="49071" y="361753"/>
                </a:cubicBezTo>
                <a:cubicBezTo>
                  <a:pt x="36554" y="320029"/>
                  <a:pt x="42704" y="302110"/>
                  <a:pt x="32742" y="255617"/>
                </a:cubicBezTo>
                <a:cubicBezTo>
                  <a:pt x="29136" y="238787"/>
                  <a:pt x="20588" y="223330"/>
                  <a:pt x="16414" y="206632"/>
                </a:cubicBezTo>
                <a:cubicBezTo>
                  <a:pt x="12399" y="190572"/>
                  <a:pt x="11840" y="173806"/>
                  <a:pt x="8249" y="157646"/>
                </a:cubicBezTo>
                <a:cubicBezTo>
                  <a:pt x="6382" y="149245"/>
                  <a:pt x="-865" y="124600"/>
                  <a:pt x="85" y="133153"/>
                </a:cubicBezTo>
                <a:cubicBezTo>
                  <a:pt x="4492" y="172814"/>
                  <a:pt x="6727" y="227360"/>
                  <a:pt x="32742" y="263782"/>
                </a:cubicBezTo>
                <a:cubicBezTo>
                  <a:pt x="39453" y="273177"/>
                  <a:pt x="49071" y="280110"/>
                  <a:pt x="57235" y="288274"/>
                </a:cubicBezTo>
                <a:cubicBezTo>
                  <a:pt x="76516" y="365396"/>
                  <a:pt x="53491" y="343553"/>
                  <a:pt x="106221" y="369917"/>
                </a:cubicBezTo>
                <a:cubicBezTo>
                  <a:pt x="119828" y="356310"/>
                  <a:pt x="136636" y="345283"/>
                  <a:pt x="147042" y="329096"/>
                </a:cubicBezTo>
                <a:cubicBezTo>
                  <a:pt x="179784" y="278163"/>
                  <a:pt x="194973" y="186883"/>
                  <a:pt x="163371" y="329096"/>
                </a:cubicBezTo>
                <a:cubicBezTo>
                  <a:pt x="168814" y="350867"/>
                  <a:pt x="168153" y="375167"/>
                  <a:pt x="179699" y="394410"/>
                </a:cubicBezTo>
                <a:cubicBezTo>
                  <a:pt x="185961" y="404846"/>
                  <a:pt x="201470" y="416182"/>
                  <a:pt x="212356" y="410739"/>
                </a:cubicBezTo>
                <a:cubicBezTo>
                  <a:pt x="229909" y="401963"/>
                  <a:pt x="234128" y="378082"/>
                  <a:pt x="245014" y="361753"/>
                </a:cubicBezTo>
                <a:cubicBezTo>
                  <a:pt x="258222" y="302316"/>
                  <a:pt x="265121" y="282162"/>
                  <a:pt x="269506" y="222960"/>
                </a:cubicBezTo>
                <a:cubicBezTo>
                  <a:pt x="273331" y="171323"/>
                  <a:pt x="273846" y="119476"/>
                  <a:pt x="277671" y="67839"/>
                </a:cubicBezTo>
                <a:cubicBezTo>
                  <a:pt x="279292" y="45958"/>
                  <a:pt x="278897" y="23339"/>
                  <a:pt x="285835" y="2524"/>
                </a:cubicBezTo>
                <a:cubicBezTo>
                  <a:pt x="290138" y="-10385"/>
                  <a:pt x="285835" y="29739"/>
                  <a:pt x="285835" y="43346"/>
                </a:cubicBezTo>
              </a:path>
            </a:pathLst>
          </a:custGeom>
          <a:noFill/>
          <a:ln w="38100">
            <a:solidFill>
              <a:srgbClr val="70AD47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B4EC421-FA9F-B5AF-D1AC-7AD122BCAD4E}"/>
              </a:ext>
            </a:extLst>
          </p:cNvPr>
          <p:cNvSpPr/>
          <p:nvPr/>
        </p:nvSpPr>
        <p:spPr>
          <a:xfrm>
            <a:off x="9958036" y="2482913"/>
            <a:ext cx="287747" cy="412150"/>
          </a:xfrm>
          <a:custGeom>
            <a:avLst/>
            <a:gdLst>
              <a:gd name="connsiteX0" fmla="*/ 65399 w 287747"/>
              <a:gd name="connsiteY0" fmla="*/ 402574 h 412150"/>
              <a:gd name="connsiteX1" fmla="*/ 49071 w 287747"/>
              <a:gd name="connsiteY1" fmla="*/ 361753 h 412150"/>
              <a:gd name="connsiteX2" fmla="*/ 32742 w 287747"/>
              <a:gd name="connsiteY2" fmla="*/ 255617 h 412150"/>
              <a:gd name="connsiteX3" fmla="*/ 16414 w 287747"/>
              <a:gd name="connsiteY3" fmla="*/ 206632 h 412150"/>
              <a:gd name="connsiteX4" fmla="*/ 8249 w 287747"/>
              <a:gd name="connsiteY4" fmla="*/ 157646 h 412150"/>
              <a:gd name="connsiteX5" fmla="*/ 85 w 287747"/>
              <a:gd name="connsiteY5" fmla="*/ 133153 h 412150"/>
              <a:gd name="connsiteX6" fmla="*/ 32742 w 287747"/>
              <a:gd name="connsiteY6" fmla="*/ 263782 h 412150"/>
              <a:gd name="connsiteX7" fmla="*/ 57235 w 287747"/>
              <a:gd name="connsiteY7" fmla="*/ 288274 h 412150"/>
              <a:gd name="connsiteX8" fmla="*/ 106221 w 287747"/>
              <a:gd name="connsiteY8" fmla="*/ 369917 h 412150"/>
              <a:gd name="connsiteX9" fmla="*/ 147042 w 287747"/>
              <a:gd name="connsiteY9" fmla="*/ 329096 h 412150"/>
              <a:gd name="connsiteX10" fmla="*/ 163371 w 287747"/>
              <a:gd name="connsiteY10" fmla="*/ 329096 h 412150"/>
              <a:gd name="connsiteX11" fmla="*/ 179699 w 287747"/>
              <a:gd name="connsiteY11" fmla="*/ 394410 h 412150"/>
              <a:gd name="connsiteX12" fmla="*/ 212356 w 287747"/>
              <a:gd name="connsiteY12" fmla="*/ 410739 h 412150"/>
              <a:gd name="connsiteX13" fmla="*/ 245014 w 287747"/>
              <a:gd name="connsiteY13" fmla="*/ 361753 h 412150"/>
              <a:gd name="connsiteX14" fmla="*/ 269506 w 287747"/>
              <a:gd name="connsiteY14" fmla="*/ 222960 h 412150"/>
              <a:gd name="connsiteX15" fmla="*/ 277671 w 287747"/>
              <a:gd name="connsiteY15" fmla="*/ 67839 h 412150"/>
              <a:gd name="connsiteX16" fmla="*/ 285835 w 287747"/>
              <a:gd name="connsiteY16" fmla="*/ 2524 h 412150"/>
              <a:gd name="connsiteX17" fmla="*/ 285835 w 287747"/>
              <a:gd name="connsiteY17" fmla="*/ 43346 h 41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7747" h="412150">
                <a:moveTo>
                  <a:pt x="65399" y="402574"/>
                </a:moveTo>
                <a:cubicBezTo>
                  <a:pt x="59956" y="388967"/>
                  <a:pt x="53282" y="375790"/>
                  <a:pt x="49071" y="361753"/>
                </a:cubicBezTo>
                <a:cubicBezTo>
                  <a:pt x="36554" y="320029"/>
                  <a:pt x="42704" y="302110"/>
                  <a:pt x="32742" y="255617"/>
                </a:cubicBezTo>
                <a:cubicBezTo>
                  <a:pt x="29136" y="238787"/>
                  <a:pt x="20588" y="223330"/>
                  <a:pt x="16414" y="206632"/>
                </a:cubicBezTo>
                <a:cubicBezTo>
                  <a:pt x="12399" y="190572"/>
                  <a:pt x="11840" y="173806"/>
                  <a:pt x="8249" y="157646"/>
                </a:cubicBezTo>
                <a:cubicBezTo>
                  <a:pt x="6382" y="149245"/>
                  <a:pt x="-865" y="124600"/>
                  <a:pt x="85" y="133153"/>
                </a:cubicBezTo>
                <a:cubicBezTo>
                  <a:pt x="4492" y="172814"/>
                  <a:pt x="6727" y="227360"/>
                  <a:pt x="32742" y="263782"/>
                </a:cubicBezTo>
                <a:cubicBezTo>
                  <a:pt x="39453" y="273177"/>
                  <a:pt x="49071" y="280110"/>
                  <a:pt x="57235" y="288274"/>
                </a:cubicBezTo>
                <a:cubicBezTo>
                  <a:pt x="76516" y="365396"/>
                  <a:pt x="53491" y="343553"/>
                  <a:pt x="106221" y="369917"/>
                </a:cubicBezTo>
                <a:cubicBezTo>
                  <a:pt x="119828" y="356310"/>
                  <a:pt x="136636" y="345283"/>
                  <a:pt x="147042" y="329096"/>
                </a:cubicBezTo>
                <a:cubicBezTo>
                  <a:pt x="179784" y="278163"/>
                  <a:pt x="194973" y="186883"/>
                  <a:pt x="163371" y="329096"/>
                </a:cubicBezTo>
                <a:cubicBezTo>
                  <a:pt x="168814" y="350867"/>
                  <a:pt x="168153" y="375167"/>
                  <a:pt x="179699" y="394410"/>
                </a:cubicBezTo>
                <a:cubicBezTo>
                  <a:pt x="185961" y="404846"/>
                  <a:pt x="201470" y="416182"/>
                  <a:pt x="212356" y="410739"/>
                </a:cubicBezTo>
                <a:cubicBezTo>
                  <a:pt x="229909" y="401963"/>
                  <a:pt x="234128" y="378082"/>
                  <a:pt x="245014" y="361753"/>
                </a:cubicBezTo>
                <a:cubicBezTo>
                  <a:pt x="258222" y="302316"/>
                  <a:pt x="265121" y="282162"/>
                  <a:pt x="269506" y="222960"/>
                </a:cubicBezTo>
                <a:cubicBezTo>
                  <a:pt x="273331" y="171323"/>
                  <a:pt x="273846" y="119476"/>
                  <a:pt x="277671" y="67839"/>
                </a:cubicBezTo>
                <a:cubicBezTo>
                  <a:pt x="279292" y="45958"/>
                  <a:pt x="278897" y="23339"/>
                  <a:pt x="285835" y="2524"/>
                </a:cubicBezTo>
                <a:cubicBezTo>
                  <a:pt x="290138" y="-10385"/>
                  <a:pt x="285835" y="29739"/>
                  <a:pt x="285835" y="43346"/>
                </a:cubicBezTo>
              </a:path>
            </a:pathLst>
          </a:custGeom>
          <a:noFill/>
          <a:ln w="38100">
            <a:solidFill>
              <a:srgbClr val="70AD47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546E00A-A730-B6CA-B38D-35A8B386818C}"/>
              </a:ext>
            </a:extLst>
          </p:cNvPr>
          <p:cNvSpPr/>
          <p:nvPr/>
        </p:nvSpPr>
        <p:spPr>
          <a:xfrm>
            <a:off x="10365259" y="2482913"/>
            <a:ext cx="287747" cy="412150"/>
          </a:xfrm>
          <a:custGeom>
            <a:avLst/>
            <a:gdLst>
              <a:gd name="connsiteX0" fmla="*/ 65399 w 287747"/>
              <a:gd name="connsiteY0" fmla="*/ 402574 h 412150"/>
              <a:gd name="connsiteX1" fmla="*/ 49071 w 287747"/>
              <a:gd name="connsiteY1" fmla="*/ 361753 h 412150"/>
              <a:gd name="connsiteX2" fmla="*/ 32742 w 287747"/>
              <a:gd name="connsiteY2" fmla="*/ 255617 h 412150"/>
              <a:gd name="connsiteX3" fmla="*/ 16414 w 287747"/>
              <a:gd name="connsiteY3" fmla="*/ 206632 h 412150"/>
              <a:gd name="connsiteX4" fmla="*/ 8249 w 287747"/>
              <a:gd name="connsiteY4" fmla="*/ 157646 h 412150"/>
              <a:gd name="connsiteX5" fmla="*/ 85 w 287747"/>
              <a:gd name="connsiteY5" fmla="*/ 133153 h 412150"/>
              <a:gd name="connsiteX6" fmla="*/ 32742 w 287747"/>
              <a:gd name="connsiteY6" fmla="*/ 263782 h 412150"/>
              <a:gd name="connsiteX7" fmla="*/ 57235 w 287747"/>
              <a:gd name="connsiteY7" fmla="*/ 288274 h 412150"/>
              <a:gd name="connsiteX8" fmla="*/ 106221 w 287747"/>
              <a:gd name="connsiteY8" fmla="*/ 369917 h 412150"/>
              <a:gd name="connsiteX9" fmla="*/ 147042 w 287747"/>
              <a:gd name="connsiteY9" fmla="*/ 329096 h 412150"/>
              <a:gd name="connsiteX10" fmla="*/ 163371 w 287747"/>
              <a:gd name="connsiteY10" fmla="*/ 329096 h 412150"/>
              <a:gd name="connsiteX11" fmla="*/ 179699 w 287747"/>
              <a:gd name="connsiteY11" fmla="*/ 394410 h 412150"/>
              <a:gd name="connsiteX12" fmla="*/ 212356 w 287747"/>
              <a:gd name="connsiteY12" fmla="*/ 410739 h 412150"/>
              <a:gd name="connsiteX13" fmla="*/ 245014 w 287747"/>
              <a:gd name="connsiteY13" fmla="*/ 361753 h 412150"/>
              <a:gd name="connsiteX14" fmla="*/ 269506 w 287747"/>
              <a:gd name="connsiteY14" fmla="*/ 222960 h 412150"/>
              <a:gd name="connsiteX15" fmla="*/ 277671 w 287747"/>
              <a:gd name="connsiteY15" fmla="*/ 67839 h 412150"/>
              <a:gd name="connsiteX16" fmla="*/ 285835 w 287747"/>
              <a:gd name="connsiteY16" fmla="*/ 2524 h 412150"/>
              <a:gd name="connsiteX17" fmla="*/ 285835 w 287747"/>
              <a:gd name="connsiteY17" fmla="*/ 43346 h 41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7747" h="412150">
                <a:moveTo>
                  <a:pt x="65399" y="402574"/>
                </a:moveTo>
                <a:cubicBezTo>
                  <a:pt x="59956" y="388967"/>
                  <a:pt x="53282" y="375790"/>
                  <a:pt x="49071" y="361753"/>
                </a:cubicBezTo>
                <a:cubicBezTo>
                  <a:pt x="36554" y="320029"/>
                  <a:pt x="42704" y="302110"/>
                  <a:pt x="32742" y="255617"/>
                </a:cubicBezTo>
                <a:cubicBezTo>
                  <a:pt x="29136" y="238787"/>
                  <a:pt x="20588" y="223330"/>
                  <a:pt x="16414" y="206632"/>
                </a:cubicBezTo>
                <a:cubicBezTo>
                  <a:pt x="12399" y="190572"/>
                  <a:pt x="11840" y="173806"/>
                  <a:pt x="8249" y="157646"/>
                </a:cubicBezTo>
                <a:cubicBezTo>
                  <a:pt x="6382" y="149245"/>
                  <a:pt x="-865" y="124600"/>
                  <a:pt x="85" y="133153"/>
                </a:cubicBezTo>
                <a:cubicBezTo>
                  <a:pt x="4492" y="172814"/>
                  <a:pt x="6727" y="227360"/>
                  <a:pt x="32742" y="263782"/>
                </a:cubicBezTo>
                <a:cubicBezTo>
                  <a:pt x="39453" y="273177"/>
                  <a:pt x="49071" y="280110"/>
                  <a:pt x="57235" y="288274"/>
                </a:cubicBezTo>
                <a:cubicBezTo>
                  <a:pt x="76516" y="365396"/>
                  <a:pt x="53491" y="343553"/>
                  <a:pt x="106221" y="369917"/>
                </a:cubicBezTo>
                <a:cubicBezTo>
                  <a:pt x="119828" y="356310"/>
                  <a:pt x="136636" y="345283"/>
                  <a:pt x="147042" y="329096"/>
                </a:cubicBezTo>
                <a:cubicBezTo>
                  <a:pt x="179784" y="278163"/>
                  <a:pt x="194973" y="186883"/>
                  <a:pt x="163371" y="329096"/>
                </a:cubicBezTo>
                <a:cubicBezTo>
                  <a:pt x="168814" y="350867"/>
                  <a:pt x="168153" y="375167"/>
                  <a:pt x="179699" y="394410"/>
                </a:cubicBezTo>
                <a:cubicBezTo>
                  <a:pt x="185961" y="404846"/>
                  <a:pt x="201470" y="416182"/>
                  <a:pt x="212356" y="410739"/>
                </a:cubicBezTo>
                <a:cubicBezTo>
                  <a:pt x="229909" y="401963"/>
                  <a:pt x="234128" y="378082"/>
                  <a:pt x="245014" y="361753"/>
                </a:cubicBezTo>
                <a:cubicBezTo>
                  <a:pt x="258222" y="302316"/>
                  <a:pt x="265121" y="282162"/>
                  <a:pt x="269506" y="222960"/>
                </a:cubicBezTo>
                <a:cubicBezTo>
                  <a:pt x="273331" y="171323"/>
                  <a:pt x="273846" y="119476"/>
                  <a:pt x="277671" y="67839"/>
                </a:cubicBezTo>
                <a:cubicBezTo>
                  <a:pt x="279292" y="45958"/>
                  <a:pt x="278897" y="23339"/>
                  <a:pt x="285835" y="2524"/>
                </a:cubicBezTo>
                <a:cubicBezTo>
                  <a:pt x="290138" y="-10385"/>
                  <a:pt x="285835" y="29739"/>
                  <a:pt x="285835" y="43346"/>
                </a:cubicBezTo>
              </a:path>
            </a:pathLst>
          </a:custGeom>
          <a:noFill/>
          <a:ln w="38100">
            <a:solidFill>
              <a:srgbClr val="70AD47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8380687-F1F6-CCB5-0E96-A412097103B2}"/>
              </a:ext>
            </a:extLst>
          </p:cNvPr>
          <p:cNvSpPr/>
          <p:nvPr/>
        </p:nvSpPr>
        <p:spPr>
          <a:xfrm>
            <a:off x="10736598" y="2473336"/>
            <a:ext cx="287747" cy="412150"/>
          </a:xfrm>
          <a:custGeom>
            <a:avLst/>
            <a:gdLst>
              <a:gd name="connsiteX0" fmla="*/ 65399 w 287747"/>
              <a:gd name="connsiteY0" fmla="*/ 402574 h 412150"/>
              <a:gd name="connsiteX1" fmla="*/ 49071 w 287747"/>
              <a:gd name="connsiteY1" fmla="*/ 361753 h 412150"/>
              <a:gd name="connsiteX2" fmla="*/ 32742 w 287747"/>
              <a:gd name="connsiteY2" fmla="*/ 255617 h 412150"/>
              <a:gd name="connsiteX3" fmla="*/ 16414 w 287747"/>
              <a:gd name="connsiteY3" fmla="*/ 206632 h 412150"/>
              <a:gd name="connsiteX4" fmla="*/ 8249 w 287747"/>
              <a:gd name="connsiteY4" fmla="*/ 157646 h 412150"/>
              <a:gd name="connsiteX5" fmla="*/ 85 w 287747"/>
              <a:gd name="connsiteY5" fmla="*/ 133153 h 412150"/>
              <a:gd name="connsiteX6" fmla="*/ 32742 w 287747"/>
              <a:gd name="connsiteY6" fmla="*/ 263782 h 412150"/>
              <a:gd name="connsiteX7" fmla="*/ 57235 w 287747"/>
              <a:gd name="connsiteY7" fmla="*/ 288274 h 412150"/>
              <a:gd name="connsiteX8" fmla="*/ 106221 w 287747"/>
              <a:gd name="connsiteY8" fmla="*/ 369917 h 412150"/>
              <a:gd name="connsiteX9" fmla="*/ 147042 w 287747"/>
              <a:gd name="connsiteY9" fmla="*/ 329096 h 412150"/>
              <a:gd name="connsiteX10" fmla="*/ 163371 w 287747"/>
              <a:gd name="connsiteY10" fmla="*/ 329096 h 412150"/>
              <a:gd name="connsiteX11" fmla="*/ 179699 w 287747"/>
              <a:gd name="connsiteY11" fmla="*/ 394410 h 412150"/>
              <a:gd name="connsiteX12" fmla="*/ 212356 w 287747"/>
              <a:gd name="connsiteY12" fmla="*/ 410739 h 412150"/>
              <a:gd name="connsiteX13" fmla="*/ 245014 w 287747"/>
              <a:gd name="connsiteY13" fmla="*/ 361753 h 412150"/>
              <a:gd name="connsiteX14" fmla="*/ 269506 w 287747"/>
              <a:gd name="connsiteY14" fmla="*/ 222960 h 412150"/>
              <a:gd name="connsiteX15" fmla="*/ 277671 w 287747"/>
              <a:gd name="connsiteY15" fmla="*/ 67839 h 412150"/>
              <a:gd name="connsiteX16" fmla="*/ 285835 w 287747"/>
              <a:gd name="connsiteY16" fmla="*/ 2524 h 412150"/>
              <a:gd name="connsiteX17" fmla="*/ 285835 w 287747"/>
              <a:gd name="connsiteY17" fmla="*/ 43346 h 41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7747" h="412150">
                <a:moveTo>
                  <a:pt x="65399" y="402574"/>
                </a:moveTo>
                <a:cubicBezTo>
                  <a:pt x="59956" y="388967"/>
                  <a:pt x="53282" y="375790"/>
                  <a:pt x="49071" y="361753"/>
                </a:cubicBezTo>
                <a:cubicBezTo>
                  <a:pt x="36554" y="320029"/>
                  <a:pt x="42704" y="302110"/>
                  <a:pt x="32742" y="255617"/>
                </a:cubicBezTo>
                <a:cubicBezTo>
                  <a:pt x="29136" y="238787"/>
                  <a:pt x="20588" y="223330"/>
                  <a:pt x="16414" y="206632"/>
                </a:cubicBezTo>
                <a:cubicBezTo>
                  <a:pt x="12399" y="190572"/>
                  <a:pt x="11840" y="173806"/>
                  <a:pt x="8249" y="157646"/>
                </a:cubicBezTo>
                <a:cubicBezTo>
                  <a:pt x="6382" y="149245"/>
                  <a:pt x="-865" y="124600"/>
                  <a:pt x="85" y="133153"/>
                </a:cubicBezTo>
                <a:cubicBezTo>
                  <a:pt x="4492" y="172814"/>
                  <a:pt x="6727" y="227360"/>
                  <a:pt x="32742" y="263782"/>
                </a:cubicBezTo>
                <a:cubicBezTo>
                  <a:pt x="39453" y="273177"/>
                  <a:pt x="49071" y="280110"/>
                  <a:pt x="57235" y="288274"/>
                </a:cubicBezTo>
                <a:cubicBezTo>
                  <a:pt x="76516" y="365396"/>
                  <a:pt x="53491" y="343553"/>
                  <a:pt x="106221" y="369917"/>
                </a:cubicBezTo>
                <a:cubicBezTo>
                  <a:pt x="119828" y="356310"/>
                  <a:pt x="136636" y="345283"/>
                  <a:pt x="147042" y="329096"/>
                </a:cubicBezTo>
                <a:cubicBezTo>
                  <a:pt x="179784" y="278163"/>
                  <a:pt x="194973" y="186883"/>
                  <a:pt x="163371" y="329096"/>
                </a:cubicBezTo>
                <a:cubicBezTo>
                  <a:pt x="168814" y="350867"/>
                  <a:pt x="168153" y="375167"/>
                  <a:pt x="179699" y="394410"/>
                </a:cubicBezTo>
                <a:cubicBezTo>
                  <a:pt x="185961" y="404846"/>
                  <a:pt x="201470" y="416182"/>
                  <a:pt x="212356" y="410739"/>
                </a:cubicBezTo>
                <a:cubicBezTo>
                  <a:pt x="229909" y="401963"/>
                  <a:pt x="234128" y="378082"/>
                  <a:pt x="245014" y="361753"/>
                </a:cubicBezTo>
                <a:cubicBezTo>
                  <a:pt x="258222" y="302316"/>
                  <a:pt x="265121" y="282162"/>
                  <a:pt x="269506" y="222960"/>
                </a:cubicBezTo>
                <a:cubicBezTo>
                  <a:pt x="273331" y="171323"/>
                  <a:pt x="273846" y="119476"/>
                  <a:pt x="277671" y="67839"/>
                </a:cubicBezTo>
                <a:cubicBezTo>
                  <a:pt x="279292" y="45958"/>
                  <a:pt x="278897" y="23339"/>
                  <a:pt x="285835" y="2524"/>
                </a:cubicBezTo>
                <a:cubicBezTo>
                  <a:pt x="290138" y="-10385"/>
                  <a:pt x="285835" y="29739"/>
                  <a:pt x="285835" y="43346"/>
                </a:cubicBezTo>
              </a:path>
            </a:pathLst>
          </a:custGeom>
          <a:noFill/>
          <a:ln w="38100">
            <a:solidFill>
              <a:srgbClr val="70AD47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65D7FD-9E8B-64F6-AEEA-C7AB103866F7}"/>
              </a:ext>
            </a:extLst>
          </p:cNvPr>
          <p:cNvSpPr/>
          <p:nvPr/>
        </p:nvSpPr>
        <p:spPr>
          <a:xfrm>
            <a:off x="2391261" y="2880696"/>
            <a:ext cx="2504153" cy="1404257"/>
          </a:xfrm>
          <a:prstGeom prst="rect">
            <a:avLst/>
          </a:prstGeom>
          <a:solidFill>
            <a:schemeClr val="bg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2208C19-CD6C-34A4-7CBB-E2E11976F052}"/>
              </a:ext>
            </a:extLst>
          </p:cNvPr>
          <p:cNvSpPr/>
          <p:nvPr/>
        </p:nvSpPr>
        <p:spPr>
          <a:xfrm>
            <a:off x="2924322" y="2885487"/>
            <a:ext cx="1330779" cy="55789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A037EDA-3F2C-1D6D-556E-0E48318AC6C5}"/>
              </a:ext>
            </a:extLst>
          </p:cNvPr>
          <p:cNvSpPr/>
          <p:nvPr/>
        </p:nvSpPr>
        <p:spPr>
          <a:xfrm>
            <a:off x="3063833" y="2468546"/>
            <a:ext cx="287747" cy="412150"/>
          </a:xfrm>
          <a:custGeom>
            <a:avLst/>
            <a:gdLst>
              <a:gd name="connsiteX0" fmla="*/ 65399 w 287747"/>
              <a:gd name="connsiteY0" fmla="*/ 402574 h 412150"/>
              <a:gd name="connsiteX1" fmla="*/ 49071 w 287747"/>
              <a:gd name="connsiteY1" fmla="*/ 361753 h 412150"/>
              <a:gd name="connsiteX2" fmla="*/ 32742 w 287747"/>
              <a:gd name="connsiteY2" fmla="*/ 255617 h 412150"/>
              <a:gd name="connsiteX3" fmla="*/ 16414 w 287747"/>
              <a:gd name="connsiteY3" fmla="*/ 206632 h 412150"/>
              <a:gd name="connsiteX4" fmla="*/ 8249 w 287747"/>
              <a:gd name="connsiteY4" fmla="*/ 157646 h 412150"/>
              <a:gd name="connsiteX5" fmla="*/ 85 w 287747"/>
              <a:gd name="connsiteY5" fmla="*/ 133153 h 412150"/>
              <a:gd name="connsiteX6" fmla="*/ 32742 w 287747"/>
              <a:gd name="connsiteY6" fmla="*/ 263782 h 412150"/>
              <a:gd name="connsiteX7" fmla="*/ 57235 w 287747"/>
              <a:gd name="connsiteY7" fmla="*/ 288274 h 412150"/>
              <a:gd name="connsiteX8" fmla="*/ 106221 w 287747"/>
              <a:gd name="connsiteY8" fmla="*/ 369917 h 412150"/>
              <a:gd name="connsiteX9" fmla="*/ 147042 w 287747"/>
              <a:gd name="connsiteY9" fmla="*/ 329096 h 412150"/>
              <a:gd name="connsiteX10" fmla="*/ 163371 w 287747"/>
              <a:gd name="connsiteY10" fmla="*/ 329096 h 412150"/>
              <a:gd name="connsiteX11" fmla="*/ 179699 w 287747"/>
              <a:gd name="connsiteY11" fmla="*/ 394410 h 412150"/>
              <a:gd name="connsiteX12" fmla="*/ 212356 w 287747"/>
              <a:gd name="connsiteY12" fmla="*/ 410739 h 412150"/>
              <a:gd name="connsiteX13" fmla="*/ 245014 w 287747"/>
              <a:gd name="connsiteY13" fmla="*/ 361753 h 412150"/>
              <a:gd name="connsiteX14" fmla="*/ 269506 w 287747"/>
              <a:gd name="connsiteY14" fmla="*/ 222960 h 412150"/>
              <a:gd name="connsiteX15" fmla="*/ 277671 w 287747"/>
              <a:gd name="connsiteY15" fmla="*/ 67839 h 412150"/>
              <a:gd name="connsiteX16" fmla="*/ 285835 w 287747"/>
              <a:gd name="connsiteY16" fmla="*/ 2524 h 412150"/>
              <a:gd name="connsiteX17" fmla="*/ 285835 w 287747"/>
              <a:gd name="connsiteY17" fmla="*/ 43346 h 41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7747" h="412150">
                <a:moveTo>
                  <a:pt x="65399" y="402574"/>
                </a:moveTo>
                <a:cubicBezTo>
                  <a:pt x="59956" y="388967"/>
                  <a:pt x="53282" y="375790"/>
                  <a:pt x="49071" y="361753"/>
                </a:cubicBezTo>
                <a:cubicBezTo>
                  <a:pt x="36554" y="320029"/>
                  <a:pt x="42704" y="302110"/>
                  <a:pt x="32742" y="255617"/>
                </a:cubicBezTo>
                <a:cubicBezTo>
                  <a:pt x="29136" y="238787"/>
                  <a:pt x="20588" y="223330"/>
                  <a:pt x="16414" y="206632"/>
                </a:cubicBezTo>
                <a:cubicBezTo>
                  <a:pt x="12399" y="190572"/>
                  <a:pt x="11840" y="173806"/>
                  <a:pt x="8249" y="157646"/>
                </a:cubicBezTo>
                <a:cubicBezTo>
                  <a:pt x="6382" y="149245"/>
                  <a:pt x="-865" y="124600"/>
                  <a:pt x="85" y="133153"/>
                </a:cubicBezTo>
                <a:cubicBezTo>
                  <a:pt x="4492" y="172814"/>
                  <a:pt x="6727" y="227360"/>
                  <a:pt x="32742" y="263782"/>
                </a:cubicBezTo>
                <a:cubicBezTo>
                  <a:pt x="39453" y="273177"/>
                  <a:pt x="49071" y="280110"/>
                  <a:pt x="57235" y="288274"/>
                </a:cubicBezTo>
                <a:cubicBezTo>
                  <a:pt x="76516" y="365396"/>
                  <a:pt x="53491" y="343553"/>
                  <a:pt x="106221" y="369917"/>
                </a:cubicBezTo>
                <a:cubicBezTo>
                  <a:pt x="119828" y="356310"/>
                  <a:pt x="136636" y="345283"/>
                  <a:pt x="147042" y="329096"/>
                </a:cubicBezTo>
                <a:cubicBezTo>
                  <a:pt x="179784" y="278163"/>
                  <a:pt x="194973" y="186883"/>
                  <a:pt x="163371" y="329096"/>
                </a:cubicBezTo>
                <a:cubicBezTo>
                  <a:pt x="168814" y="350867"/>
                  <a:pt x="168153" y="375167"/>
                  <a:pt x="179699" y="394410"/>
                </a:cubicBezTo>
                <a:cubicBezTo>
                  <a:pt x="185961" y="404846"/>
                  <a:pt x="201470" y="416182"/>
                  <a:pt x="212356" y="410739"/>
                </a:cubicBezTo>
                <a:cubicBezTo>
                  <a:pt x="229909" y="401963"/>
                  <a:pt x="234128" y="378082"/>
                  <a:pt x="245014" y="361753"/>
                </a:cubicBezTo>
                <a:cubicBezTo>
                  <a:pt x="258222" y="302316"/>
                  <a:pt x="265121" y="282162"/>
                  <a:pt x="269506" y="222960"/>
                </a:cubicBezTo>
                <a:cubicBezTo>
                  <a:pt x="273331" y="171323"/>
                  <a:pt x="273846" y="119476"/>
                  <a:pt x="277671" y="67839"/>
                </a:cubicBezTo>
                <a:cubicBezTo>
                  <a:pt x="279292" y="45958"/>
                  <a:pt x="278897" y="23339"/>
                  <a:pt x="285835" y="2524"/>
                </a:cubicBezTo>
                <a:cubicBezTo>
                  <a:pt x="290138" y="-10385"/>
                  <a:pt x="285835" y="29739"/>
                  <a:pt x="285835" y="43346"/>
                </a:cubicBezTo>
              </a:path>
            </a:pathLst>
          </a:custGeom>
          <a:noFill/>
          <a:ln w="38100">
            <a:solidFill>
              <a:srgbClr val="70AD47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909E04C-24F0-56C1-A616-F6020D032291}"/>
              </a:ext>
            </a:extLst>
          </p:cNvPr>
          <p:cNvSpPr/>
          <p:nvPr/>
        </p:nvSpPr>
        <p:spPr>
          <a:xfrm>
            <a:off x="3471056" y="2468546"/>
            <a:ext cx="287747" cy="412150"/>
          </a:xfrm>
          <a:custGeom>
            <a:avLst/>
            <a:gdLst>
              <a:gd name="connsiteX0" fmla="*/ 65399 w 287747"/>
              <a:gd name="connsiteY0" fmla="*/ 402574 h 412150"/>
              <a:gd name="connsiteX1" fmla="*/ 49071 w 287747"/>
              <a:gd name="connsiteY1" fmla="*/ 361753 h 412150"/>
              <a:gd name="connsiteX2" fmla="*/ 32742 w 287747"/>
              <a:gd name="connsiteY2" fmla="*/ 255617 h 412150"/>
              <a:gd name="connsiteX3" fmla="*/ 16414 w 287747"/>
              <a:gd name="connsiteY3" fmla="*/ 206632 h 412150"/>
              <a:gd name="connsiteX4" fmla="*/ 8249 w 287747"/>
              <a:gd name="connsiteY4" fmla="*/ 157646 h 412150"/>
              <a:gd name="connsiteX5" fmla="*/ 85 w 287747"/>
              <a:gd name="connsiteY5" fmla="*/ 133153 h 412150"/>
              <a:gd name="connsiteX6" fmla="*/ 32742 w 287747"/>
              <a:gd name="connsiteY6" fmla="*/ 263782 h 412150"/>
              <a:gd name="connsiteX7" fmla="*/ 57235 w 287747"/>
              <a:gd name="connsiteY7" fmla="*/ 288274 h 412150"/>
              <a:gd name="connsiteX8" fmla="*/ 106221 w 287747"/>
              <a:gd name="connsiteY8" fmla="*/ 369917 h 412150"/>
              <a:gd name="connsiteX9" fmla="*/ 147042 w 287747"/>
              <a:gd name="connsiteY9" fmla="*/ 329096 h 412150"/>
              <a:gd name="connsiteX10" fmla="*/ 163371 w 287747"/>
              <a:gd name="connsiteY10" fmla="*/ 329096 h 412150"/>
              <a:gd name="connsiteX11" fmla="*/ 179699 w 287747"/>
              <a:gd name="connsiteY11" fmla="*/ 394410 h 412150"/>
              <a:gd name="connsiteX12" fmla="*/ 212356 w 287747"/>
              <a:gd name="connsiteY12" fmla="*/ 410739 h 412150"/>
              <a:gd name="connsiteX13" fmla="*/ 245014 w 287747"/>
              <a:gd name="connsiteY13" fmla="*/ 361753 h 412150"/>
              <a:gd name="connsiteX14" fmla="*/ 269506 w 287747"/>
              <a:gd name="connsiteY14" fmla="*/ 222960 h 412150"/>
              <a:gd name="connsiteX15" fmla="*/ 277671 w 287747"/>
              <a:gd name="connsiteY15" fmla="*/ 67839 h 412150"/>
              <a:gd name="connsiteX16" fmla="*/ 285835 w 287747"/>
              <a:gd name="connsiteY16" fmla="*/ 2524 h 412150"/>
              <a:gd name="connsiteX17" fmla="*/ 285835 w 287747"/>
              <a:gd name="connsiteY17" fmla="*/ 43346 h 41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7747" h="412150">
                <a:moveTo>
                  <a:pt x="65399" y="402574"/>
                </a:moveTo>
                <a:cubicBezTo>
                  <a:pt x="59956" y="388967"/>
                  <a:pt x="53282" y="375790"/>
                  <a:pt x="49071" y="361753"/>
                </a:cubicBezTo>
                <a:cubicBezTo>
                  <a:pt x="36554" y="320029"/>
                  <a:pt x="42704" y="302110"/>
                  <a:pt x="32742" y="255617"/>
                </a:cubicBezTo>
                <a:cubicBezTo>
                  <a:pt x="29136" y="238787"/>
                  <a:pt x="20588" y="223330"/>
                  <a:pt x="16414" y="206632"/>
                </a:cubicBezTo>
                <a:cubicBezTo>
                  <a:pt x="12399" y="190572"/>
                  <a:pt x="11840" y="173806"/>
                  <a:pt x="8249" y="157646"/>
                </a:cubicBezTo>
                <a:cubicBezTo>
                  <a:pt x="6382" y="149245"/>
                  <a:pt x="-865" y="124600"/>
                  <a:pt x="85" y="133153"/>
                </a:cubicBezTo>
                <a:cubicBezTo>
                  <a:pt x="4492" y="172814"/>
                  <a:pt x="6727" y="227360"/>
                  <a:pt x="32742" y="263782"/>
                </a:cubicBezTo>
                <a:cubicBezTo>
                  <a:pt x="39453" y="273177"/>
                  <a:pt x="49071" y="280110"/>
                  <a:pt x="57235" y="288274"/>
                </a:cubicBezTo>
                <a:cubicBezTo>
                  <a:pt x="76516" y="365396"/>
                  <a:pt x="53491" y="343553"/>
                  <a:pt x="106221" y="369917"/>
                </a:cubicBezTo>
                <a:cubicBezTo>
                  <a:pt x="119828" y="356310"/>
                  <a:pt x="136636" y="345283"/>
                  <a:pt x="147042" y="329096"/>
                </a:cubicBezTo>
                <a:cubicBezTo>
                  <a:pt x="179784" y="278163"/>
                  <a:pt x="194973" y="186883"/>
                  <a:pt x="163371" y="329096"/>
                </a:cubicBezTo>
                <a:cubicBezTo>
                  <a:pt x="168814" y="350867"/>
                  <a:pt x="168153" y="375167"/>
                  <a:pt x="179699" y="394410"/>
                </a:cubicBezTo>
                <a:cubicBezTo>
                  <a:pt x="185961" y="404846"/>
                  <a:pt x="201470" y="416182"/>
                  <a:pt x="212356" y="410739"/>
                </a:cubicBezTo>
                <a:cubicBezTo>
                  <a:pt x="229909" y="401963"/>
                  <a:pt x="234128" y="378082"/>
                  <a:pt x="245014" y="361753"/>
                </a:cubicBezTo>
                <a:cubicBezTo>
                  <a:pt x="258222" y="302316"/>
                  <a:pt x="265121" y="282162"/>
                  <a:pt x="269506" y="222960"/>
                </a:cubicBezTo>
                <a:cubicBezTo>
                  <a:pt x="273331" y="171323"/>
                  <a:pt x="273846" y="119476"/>
                  <a:pt x="277671" y="67839"/>
                </a:cubicBezTo>
                <a:cubicBezTo>
                  <a:pt x="279292" y="45958"/>
                  <a:pt x="278897" y="23339"/>
                  <a:pt x="285835" y="2524"/>
                </a:cubicBezTo>
                <a:cubicBezTo>
                  <a:pt x="290138" y="-10385"/>
                  <a:pt x="285835" y="29739"/>
                  <a:pt x="285835" y="43346"/>
                </a:cubicBezTo>
              </a:path>
            </a:pathLst>
          </a:custGeom>
          <a:noFill/>
          <a:ln w="38100">
            <a:solidFill>
              <a:srgbClr val="70AD47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ED638F6-FAD5-87B8-DB52-4B4AC224C646}"/>
              </a:ext>
            </a:extLst>
          </p:cNvPr>
          <p:cNvSpPr/>
          <p:nvPr/>
        </p:nvSpPr>
        <p:spPr>
          <a:xfrm>
            <a:off x="3842395" y="2458969"/>
            <a:ext cx="287747" cy="412150"/>
          </a:xfrm>
          <a:custGeom>
            <a:avLst/>
            <a:gdLst>
              <a:gd name="connsiteX0" fmla="*/ 65399 w 287747"/>
              <a:gd name="connsiteY0" fmla="*/ 402574 h 412150"/>
              <a:gd name="connsiteX1" fmla="*/ 49071 w 287747"/>
              <a:gd name="connsiteY1" fmla="*/ 361753 h 412150"/>
              <a:gd name="connsiteX2" fmla="*/ 32742 w 287747"/>
              <a:gd name="connsiteY2" fmla="*/ 255617 h 412150"/>
              <a:gd name="connsiteX3" fmla="*/ 16414 w 287747"/>
              <a:gd name="connsiteY3" fmla="*/ 206632 h 412150"/>
              <a:gd name="connsiteX4" fmla="*/ 8249 w 287747"/>
              <a:gd name="connsiteY4" fmla="*/ 157646 h 412150"/>
              <a:gd name="connsiteX5" fmla="*/ 85 w 287747"/>
              <a:gd name="connsiteY5" fmla="*/ 133153 h 412150"/>
              <a:gd name="connsiteX6" fmla="*/ 32742 w 287747"/>
              <a:gd name="connsiteY6" fmla="*/ 263782 h 412150"/>
              <a:gd name="connsiteX7" fmla="*/ 57235 w 287747"/>
              <a:gd name="connsiteY7" fmla="*/ 288274 h 412150"/>
              <a:gd name="connsiteX8" fmla="*/ 106221 w 287747"/>
              <a:gd name="connsiteY8" fmla="*/ 369917 h 412150"/>
              <a:gd name="connsiteX9" fmla="*/ 147042 w 287747"/>
              <a:gd name="connsiteY9" fmla="*/ 329096 h 412150"/>
              <a:gd name="connsiteX10" fmla="*/ 163371 w 287747"/>
              <a:gd name="connsiteY10" fmla="*/ 329096 h 412150"/>
              <a:gd name="connsiteX11" fmla="*/ 179699 w 287747"/>
              <a:gd name="connsiteY11" fmla="*/ 394410 h 412150"/>
              <a:gd name="connsiteX12" fmla="*/ 212356 w 287747"/>
              <a:gd name="connsiteY12" fmla="*/ 410739 h 412150"/>
              <a:gd name="connsiteX13" fmla="*/ 245014 w 287747"/>
              <a:gd name="connsiteY13" fmla="*/ 361753 h 412150"/>
              <a:gd name="connsiteX14" fmla="*/ 269506 w 287747"/>
              <a:gd name="connsiteY14" fmla="*/ 222960 h 412150"/>
              <a:gd name="connsiteX15" fmla="*/ 277671 w 287747"/>
              <a:gd name="connsiteY15" fmla="*/ 67839 h 412150"/>
              <a:gd name="connsiteX16" fmla="*/ 285835 w 287747"/>
              <a:gd name="connsiteY16" fmla="*/ 2524 h 412150"/>
              <a:gd name="connsiteX17" fmla="*/ 285835 w 287747"/>
              <a:gd name="connsiteY17" fmla="*/ 43346 h 41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7747" h="412150">
                <a:moveTo>
                  <a:pt x="65399" y="402574"/>
                </a:moveTo>
                <a:cubicBezTo>
                  <a:pt x="59956" y="388967"/>
                  <a:pt x="53282" y="375790"/>
                  <a:pt x="49071" y="361753"/>
                </a:cubicBezTo>
                <a:cubicBezTo>
                  <a:pt x="36554" y="320029"/>
                  <a:pt x="42704" y="302110"/>
                  <a:pt x="32742" y="255617"/>
                </a:cubicBezTo>
                <a:cubicBezTo>
                  <a:pt x="29136" y="238787"/>
                  <a:pt x="20588" y="223330"/>
                  <a:pt x="16414" y="206632"/>
                </a:cubicBezTo>
                <a:cubicBezTo>
                  <a:pt x="12399" y="190572"/>
                  <a:pt x="11840" y="173806"/>
                  <a:pt x="8249" y="157646"/>
                </a:cubicBezTo>
                <a:cubicBezTo>
                  <a:pt x="6382" y="149245"/>
                  <a:pt x="-865" y="124600"/>
                  <a:pt x="85" y="133153"/>
                </a:cubicBezTo>
                <a:cubicBezTo>
                  <a:pt x="4492" y="172814"/>
                  <a:pt x="6727" y="227360"/>
                  <a:pt x="32742" y="263782"/>
                </a:cubicBezTo>
                <a:cubicBezTo>
                  <a:pt x="39453" y="273177"/>
                  <a:pt x="49071" y="280110"/>
                  <a:pt x="57235" y="288274"/>
                </a:cubicBezTo>
                <a:cubicBezTo>
                  <a:pt x="76516" y="365396"/>
                  <a:pt x="53491" y="343553"/>
                  <a:pt x="106221" y="369917"/>
                </a:cubicBezTo>
                <a:cubicBezTo>
                  <a:pt x="119828" y="356310"/>
                  <a:pt x="136636" y="345283"/>
                  <a:pt x="147042" y="329096"/>
                </a:cubicBezTo>
                <a:cubicBezTo>
                  <a:pt x="179784" y="278163"/>
                  <a:pt x="194973" y="186883"/>
                  <a:pt x="163371" y="329096"/>
                </a:cubicBezTo>
                <a:cubicBezTo>
                  <a:pt x="168814" y="350867"/>
                  <a:pt x="168153" y="375167"/>
                  <a:pt x="179699" y="394410"/>
                </a:cubicBezTo>
                <a:cubicBezTo>
                  <a:pt x="185961" y="404846"/>
                  <a:pt x="201470" y="416182"/>
                  <a:pt x="212356" y="410739"/>
                </a:cubicBezTo>
                <a:cubicBezTo>
                  <a:pt x="229909" y="401963"/>
                  <a:pt x="234128" y="378082"/>
                  <a:pt x="245014" y="361753"/>
                </a:cubicBezTo>
                <a:cubicBezTo>
                  <a:pt x="258222" y="302316"/>
                  <a:pt x="265121" y="282162"/>
                  <a:pt x="269506" y="222960"/>
                </a:cubicBezTo>
                <a:cubicBezTo>
                  <a:pt x="273331" y="171323"/>
                  <a:pt x="273846" y="119476"/>
                  <a:pt x="277671" y="67839"/>
                </a:cubicBezTo>
                <a:cubicBezTo>
                  <a:pt x="279292" y="45958"/>
                  <a:pt x="278897" y="23339"/>
                  <a:pt x="285835" y="2524"/>
                </a:cubicBezTo>
                <a:cubicBezTo>
                  <a:pt x="290138" y="-10385"/>
                  <a:pt x="285835" y="29739"/>
                  <a:pt x="285835" y="43346"/>
                </a:cubicBezTo>
              </a:path>
            </a:pathLst>
          </a:custGeom>
          <a:noFill/>
          <a:ln w="38100">
            <a:solidFill>
              <a:srgbClr val="70AD47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1DD912-CB58-436A-C6B9-A84061A02072}"/>
              </a:ext>
            </a:extLst>
          </p:cNvPr>
          <p:cNvSpPr/>
          <p:nvPr/>
        </p:nvSpPr>
        <p:spPr>
          <a:xfrm>
            <a:off x="2623022" y="1635192"/>
            <a:ext cx="1922262" cy="395151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A8E49A-4AF3-0ACB-5821-66E5630EA48F}"/>
              </a:ext>
            </a:extLst>
          </p:cNvPr>
          <p:cNvSpPr/>
          <p:nvPr/>
        </p:nvSpPr>
        <p:spPr>
          <a:xfrm>
            <a:off x="6309371" y="1635192"/>
            <a:ext cx="1922262" cy="395151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07DEDB7-4FE3-7E9B-17FF-6341DA74A279}"/>
              </a:ext>
            </a:extLst>
          </p:cNvPr>
          <p:cNvSpPr/>
          <p:nvPr/>
        </p:nvSpPr>
        <p:spPr>
          <a:xfrm>
            <a:off x="9525897" y="1635192"/>
            <a:ext cx="1922262" cy="395151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772B76-12E3-E33C-9787-7DCF027E4E9F}"/>
              </a:ext>
            </a:extLst>
          </p:cNvPr>
          <p:cNvSpPr txBox="1"/>
          <p:nvPr/>
        </p:nvSpPr>
        <p:spPr>
          <a:xfrm>
            <a:off x="237471" y="3243381"/>
            <a:ext cx="10928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/>
              <a:t>RAKENNE</a:t>
            </a:r>
          </a:p>
          <a:p>
            <a:r>
              <a:rPr lang="fi-FI" sz="1400" dirty="0"/>
              <a:t>3 eri tyyppiä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8E6302-80E2-0854-AA4B-7A2616155E15}"/>
              </a:ext>
            </a:extLst>
          </p:cNvPr>
          <p:cNvSpPr txBox="1"/>
          <p:nvPr/>
        </p:nvSpPr>
        <p:spPr>
          <a:xfrm>
            <a:off x="232240" y="2305542"/>
            <a:ext cx="11997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/>
              <a:t>KASVILLISUUS</a:t>
            </a:r>
          </a:p>
          <a:p>
            <a:r>
              <a:rPr lang="fi-FI" sz="1400" dirty="0"/>
              <a:t>Nurmikko A2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8D36557-C3B6-A627-C9BD-D87F5F8DEA0F}"/>
              </a:ext>
            </a:extLst>
          </p:cNvPr>
          <p:cNvSpPr txBox="1"/>
          <p:nvPr/>
        </p:nvSpPr>
        <p:spPr>
          <a:xfrm>
            <a:off x="230536" y="4343491"/>
            <a:ext cx="219117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/>
              <a:t>HOITO</a:t>
            </a:r>
          </a:p>
          <a:p>
            <a:pPr marL="342900" indent="-342900">
              <a:buFont typeface="+mj-lt"/>
              <a:buAutoNum type="alphaLcParenR"/>
            </a:pPr>
            <a:r>
              <a:rPr lang="fi-FI" sz="1400" dirty="0"/>
              <a:t>Leikkuujäte pois</a:t>
            </a:r>
          </a:p>
          <a:p>
            <a:pPr marL="342900" indent="-342900">
              <a:buFont typeface="+mj-lt"/>
              <a:buAutoNum type="alphaLcParenR"/>
            </a:pPr>
            <a:r>
              <a:rPr lang="fi-FI" sz="1400" dirty="0"/>
              <a:t>Leikkuujäte paikalleen</a:t>
            </a:r>
          </a:p>
          <a:p>
            <a:pPr marL="342900" indent="-342900">
              <a:buFont typeface="+mj-lt"/>
              <a:buAutoNum type="alphaLcParenR"/>
            </a:pPr>
            <a:r>
              <a:rPr lang="fi-FI" sz="1400" dirty="0"/>
              <a:t>Leikkuujätteen tuplaus</a:t>
            </a:r>
          </a:p>
          <a:p>
            <a:endParaRPr lang="fi-FI" sz="14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6E114C7-557C-154A-2203-60175C5637B0}"/>
              </a:ext>
            </a:extLst>
          </p:cNvPr>
          <p:cNvSpPr/>
          <p:nvPr/>
        </p:nvSpPr>
        <p:spPr>
          <a:xfrm>
            <a:off x="2421713" y="1452150"/>
            <a:ext cx="606056" cy="637954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A.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EC35131-7C9F-F12D-C57B-7D378C64D942}"/>
              </a:ext>
            </a:extLst>
          </p:cNvPr>
          <p:cNvSpPr/>
          <p:nvPr/>
        </p:nvSpPr>
        <p:spPr>
          <a:xfrm>
            <a:off x="6169219" y="1452150"/>
            <a:ext cx="606056" cy="637954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B.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38A1711-83A7-9513-F8F1-DE80CC3DAD7E}"/>
              </a:ext>
            </a:extLst>
          </p:cNvPr>
          <p:cNvSpPr/>
          <p:nvPr/>
        </p:nvSpPr>
        <p:spPr>
          <a:xfrm>
            <a:off x="9374554" y="1452150"/>
            <a:ext cx="606056" cy="637954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C.</a:t>
            </a:r>
          </a:p>
        </p:txBody>
      </p:sp>
    </p:spTree>
    <p:extLst>
      <p:ext uri="{BB962C8B-B14F-4D97-AF65-F5344CB8AC3E}">
        <p14:creationId xmlns:p14="http://schemas.microsoft.com/office/powerpoint/2010/main" val="11684438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4DE14-F313-7934-396D-B4963E69A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field with snow and grass&#10;&#10;Description automatically generated">
            <a:extLst>
              <a:ext uri="{FF2B5EF4-FFF2-40B4-BE49-F238E27FC236}">
                <a16:creationId xmlns:a16="http://schemas.microsoft.com/office/drawing/2014/main" id="{EEA29AE8-918F-181E-F936-AE4B958EB8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71"/>
          <a:stretch/>
        </p:blipFill>
        <p:spPr>
          <a:xfrm>
            <a:off x="541601" y="0"/>
            <a:ext cx="10775948" cy="6858000"/>
          </a:xfrm>
        </p:spPr>
      </p:pic>
    </p:spTree>
    <p:extLst>
      <p:ext uri="{BB962C8B-B14F-4D97-AF65-F5344CB8AC3E}">
        <p14:creationId xmlns:p14="http://schemas.microsoft.com/office/powerpoint/2010/main" val="3836912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1AC89B9D-818A-D66F-EECA-F0B399A18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89" y="4620216"/>
            <a:ext cx="2286001" cy="870966"/>
          </a:xfrm>
          <a:prstGeom prst="rect">
            <a:avLst/>
          </a:prstGeom>
        </p:spPr>
      </p:pic>
      <p:pic>
        <p:nvPicPr>
          <p:cNvPr id="4" name="Picture 3" descr="A person with her hand up in front of a house&#10;&#10;Description automatically generated">
            <a:extLst>
              <a:ext uri="{FF2B5EF4-FFF2-40B4-BE49-F238E27FC236}">
                <a16:creationId xmlns:a16="http://schemas.microsoft.com/office/drawing/2014/main" id="{835E76E1-47F4-1102-9FAF-26B3A9D1B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42" y="177668"/>
            <a:ext cx="5786733" cy="38578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F9439B-A599-5F90-5272-CFACE2A1025A}"/>
              </a:ext>
            </a:extLst>
          </p:cNvPr>
          <p:cNvSpPr txBox="1"/>
          <p:nvPr/>
        </p:nvSpPr>
        <p:spPr>
          <a:xfrm>
            <a:off x="7119257" y="3226353"/>
            <a:ext cx="25474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Tutkijayliopettaja</a:t>
            </a:r>
          </a:p>
          <a:p>
            <a:r>
              <a:rPr lang="fi-FI" dirty="0"/>
              <a:t>Outi Tahvonen</a:t>
            </a:r>
          </a:p>
          <a:p>
            <a:r>
              <a:rPr lang="fi-FI" dirty="0"/>
              <a:t>outi.tahvonen@hamk.fi</a:t>
            </a:r>
          </a:p>
        </p:txBody>
      </p:sp>
    </p:spTree>
    <p:extLst>
      <p:ext uri="{BB962C8B-B14F-4D97-AF65-F5344CB8AC3E}">
        <p14:creationId xmlns:p14="http://schemas.microsoft.com/office/powerpoint/2010/main" val="751757570"/>
      </p:ext>
    </p:extLst>
  </p:cSld>
  <p:clrMapOvr>
    <a:masterClrMapping/>
  </p:clrMapOvr>
</p:sld>
</file>

<file path=ppt/theme/theme1.xml><?xml version="1.0" encoding="utf-8"?>
<a:theme xmlns:a="http://schemas.openxmlformats.org/drawingml/2006/main" name="HAMKyleisesityksen teema">
  <a:themeElements>
    <a:clrScheme name="HAMK 1">
      <a:dk1>
        <a:srgbClr val="000000"/>
      </a:dk1>
      <a:lt1>
        <a:srgbClr val="FFFFFF"/>
      </a:lt1>
      <a:dk2>
        <a:srgbClr val="D7AFFF"/>
      </a:dk2>
      <a:lt2>
        <a:srgbClr val="FF6400"/>
      </a:lt2>
      <a:accent1>
        <a:srgbClr val="B4FA00"/>
      </a:accent1>
      <a:accent2>
        <a:srgbClr val="003755"/>
      </a:accent2>
      <a:accent3>
        <a:srgbClr val="B9E6D2"/>
      </a:accent3>
      <a:accent4>
        <a:srgbClr val="FFD7BE"/>
      </a:accent4>
      <a:accent5>
        <a:srgbClr val="7300F0"/>
      </a:accent5>
      <a:accent6>
        <a:srgbClr val="585C23"/>
      </a:accent6>
      <a:hlink>
        <a:srgbClr val="003755"/>
      </a:hlink>
      <a:folHlink>
        <a:srgbClr val="FF6400"/>
      </a:folHlink>
    </a:clrScheme>
    <a:fontScheme name="HAMK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MKin uusi PowerPoint-pohja.potx" id="{0E9C1B1D-4B80-4176-9A86-76CC6D7E1661}" vid="{1D2A62E1-9CB3-4834-BED0-FF14800ECD6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38EE76596A5F804BB329E1BDACE74DE0" ma:contentTypeVersion="16" ma:contentTypeDescription="Luo uusi asiakirja." ma:contentTypeScope="" ma:versionID="99c593cfd5d379b4a4ccc6a6782add03">
  <xsd:schema xmlns:xsd="http://www.w3.org/2001/XMLSchema" xmlns:xs="http://www.w3.org/2001/XMLSchema" xmlns:p="http://schemas.microsoft.com/office/2006/metadata/properties" xmlns:ns2="968718c2-7b99-45c1-a1bb-3dce5786b7b4" xmlns:ns3="567038ec-8ad6-4ff6-92f9-bf50d3afea29" targetNamespace="http://schemas.microsoft.com/office/2006/metadata/properties" ma:root="true" ma:fieldsID="a6234611954c5cd7654bb5a1601e0731" ns2:_="" ns3:_="">
    <xsd:import namespace="968718c2-7b99-45c1-a1bb-3dce5786b7b4"/>
    <xsd:import namespace="567038ec-8ad6-4ff6-92f9-bf50d3afea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8718c2-7b99-45c1-a1bb-3dce5786b7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e1c13e40-b2b1-49b8-8663-ef592bdcc8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7038ec-8ad6-4ff6-92f9-bf50d3afea2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6d0edb5-c713-45bd-9ed1-837218a96b1a}" ma:internalName="TaxCatchAll" ma:showField="CatchAllData" ma:web="567038ec-8ad6-4ff6-92f9-bf50d3afea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68718c2-7b99-45c1-a1bb-3dce5786b7b4">
      <Terms xmlns="http://schemas.microsoft.com/office/infopath/2007/PartnerControls"/>
    </lcf76f155ced4ddcb4097134ff3c332f>
    <TaxCatchAll xmlns="567038ec-8ad6-4ff6-92f9-bf50d3afea2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3E7D2E-DE81-4267-941B-5C8C7A1023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8718c2-7b99-45c1-a1bb-3dce5786b7b4"/>
    <ds:schemaRef ds:uri="567038ec-8ad6-4ff6-92f9-bf50d3afea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5119A1C-1013-466F-A244-C564D8CDB3FF}">
  <ds:schemaRefs>
    <ds:schemaRef ds:uri="http://schemas.microsoft.com/office/2006/documentManagement/types"/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567038ec-8ad6-4ff6-92f9-bf50d3afea29"/>
    <ds:schemaRef ds:uri="968718c2-7b99-45c1-a1bb-3dce5786b7b4"/>
    <ds:schemaRef ds:uri="http://schemas.microsoft.com/office/2006/metadata/properties"/>
    <ds:schemaRef ds:uri="4086a5b2-4188-450c-9188-e167cabba525"/>
    <ds:schemaRef ds:uri="6470b12b-7861-47f9-b3d5-142c62a657a5"/>
  </ds:schemaRefs>
</ds:datastoreItem>
</file>

<file path=customXml/itemProps3.xml><?xml version="1.0" encoding="utf-8"?>
<ds:datastoreItem xmlns:ds="http://schemas.openxmlformats.org/officeDocument/2006/customXml" ds:itemID="{4D0792E0-6D65-40B5-BF79-45E0E5CABC1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HAMK_uusi+brändi_PowerPoint</Template>
  <TotalTime>776</TotalTime>
  <Words>441</Words>
  <Application>Microsoft Office PowerPoint</Application>
  <PresentationFormat>Laajakuva</PresentationFormat>
  <Paragraphs>137</Paragraphs>
  <Slides>26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26</vt:i4>
      </vt:variant>
    </vt:vector>
  </HeadingPairs>
  <TitlesOfParts>
    <vt:vector size="31" baseType="lpstr">
      <vt:lpstr>Arial</vt:lpstr>
      <vt:lpstr>Arial Rounded MT Bold</vt:lpstr>
      <vt:lpstr>Calibri</vt:lpstr>
      <vt:lpstr>System Font Regular</vt:lpstr>
      <vt:lpstr>HAMKyleisesityksen teema</vt:lpstr>
      <vt:lpstr>Monimuotoinen nurmikko Lepaan nurmikko- ja niittykokeet</vt:lpstr>
      <vt:lpstr>PowerPoint-esitys</vt:lpstr>
      <vt:lpstr>PowerPoint-esitys</vt:lpstr>
      <vt:lpstr>PowerPoint-esitys</vt:lpstr>
      <vt:lpstr>Nurmikoita on paljon</vt:lpstr>
      <vt:lpstr>PowerPoint-esitys</vt:lpstr>
      <vt:lpstr>PowerPoint-esitys</vt:lpstr>
      <vt:lpstr>PowerPoint-esitys</vt:lpstr>
      <vt:lpstr>Biodiversiteetin määritelmä ja sen peilaus nurmikoihin</vt:lpstr>
      <vt:lpstr>Nurmikon ja niityn välinen ero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Niittykasvien lajimäärän muutos </vt:lpstr>
      <vt:lpstr>Mitä tehdä, kun niitty lähtee liiaksi ruohottumaan? </vt:lpstr>
      <vt:lpstr>PowerPoint-esitys</vt:lpstr>
      <vt:lpstr>PowerPoint-esitys</vt:lpstr>
      <vt:lpstr>Ensimmäisen vuoden havaintoja:</vt:lpstr>
      <vt:lpstr>Nurmikoiden hoitotavan vaikutus hiilitaseeseen ja lajistoon 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HAMKin uusi PowerPoint-pohja</dc:title>
  <dc:creator>Outi Tahvonen</dc:creator>
  <cp:lastModifiedBy>Jansson Katja</cp:lastModifiedBy>
  <cp:revision>3</cp:revision>
  <dcterms:created xsi:type="dcterms:W3CDTF">2023-05-23T16:31:32Z</dcterms:created>
  <dcterms:modified xsi:type="dcterms:W3CDTF">2024-02-01T05:59:17Z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0x01010038EE76596A5F804BB329E1BDACE74DE0</vt:lpwstr>
  </property>
  <property fmtid="{D5CDD505-2E9C-101B-9397-08002B2CF9AE}" pid="3" name="MediaServiceImageTags">
    <vt:lpwstr/>
  </property>
</Properties>
</file>